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05" r:id="rId32"/>
    <p:sldId id="306" r:id="rId33"/>
    <p:sldId id="286" r:id="rId34"/>
    <p:sldId id="307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4" r:id="rId51"/>
    <p:sldId id="303" r:id="rId52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374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718"/>
  </p:normalViewPr>
  <p:slideViewPr>
    <p:cSldViewPr snapToGrid="0">
      <p:cViewPr varScale="1">
        <p:scale>
          <a:sx n="41" d="100"/>
          <a:sy n="41" d="100"/>
        </p:scale>
        <p:origin x="33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298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3" name="Shape 4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is a plain text language with formatting syntax designed so that it can be converted to HTML and many other formats.</a:t>
            </a:r>
          </a:p>
          <a:p>
            <a:endParaRPr/>
          </a:p>
          <a:p>
            <a:r>
              <a:t>They are written using an extension of markdown syntax that enables R code to be embedded in them in a way which can later be executed.  </a:t>
            </a:r>
          </a:p>
          <a:p>
            <a:endParaRPr/>
          </a:p>
          <a:p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0" name="Shape 5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902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109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643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5" name="Shape 8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416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651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90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564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184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534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7" name="Shape 11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142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410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218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30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178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893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878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465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873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145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187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5" name="Shape 15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7EC37-1248-29FC-9255-31963DCF4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>
            <a:extLst>
              <a:ext uri="{FF2B5EF4-FFF2-40B4-BE49-F238E27FC236}">
                <a16:creationId xmlns:a16="http://schemas.microsoft.com/office/drawing/2014/main" id="{018C637E-07A7-15A8-120B-74B6BDC96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5" name="Shape 1505">
            <a:extLst>
              <a:ext uri="{FF2B5EF4-FFF2-40B4-BE49-F238E27FC236}">
                <a16:creationId xmlns:a16="http://schemas.microsoft.com/office/drawing/2014/main" id="{1EDA02AE-D30E-B524-A715-1D6EBA39AFE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geoms. </a:t>
            </a:r>
          </a:p>
        </p:txBody>
      </p:sp>
    </p:spTree>
    <p:extLst>
      <p:ext uri="{BB962C8B-B14F-4D97-AF65-F5344CB8AC3E}">
        <p14:creationId xmlns:p14="http://schemas.microsoft.com/office/powerpoint/2010/main" val="19605456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1290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2677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895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9394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81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5726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09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0771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7336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099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007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9645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2353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2031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635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04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4545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686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984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001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619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291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260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revolutionanalytics.com/" TargetMode="External"/><Relationship Id="rId13" Type="http://schemas.openxmlformats.org/officeDocument/2006/relationships/hyperlink" Target="https://www.datacamp.com/" TargetMode="External"/><Relationship Id="rId3" Type="http://schemas.openxmlformats.org/officeDocument/2006/relationships/hyperlink" Target="https://rseek.org/" TargetMode="External"/><Relationship Id="rId7" Type="http://schemas.openxmlformats.org/officeDocument/2006/relationships/hyperlink" Target="https://github.com/trending/r" TargetMode="External"/><Relationship Id="rId12" Type="http://schemas.openxmlformats.org/officeDocument/2006/relationships/hyperlink" Target="https://www.r-bloggers.com/best-books-to-learn-r-programming/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tatmethods.net/r-tutorial/index.html" TargetMode="External"/><Relationship Id="rId11" Type="http://schemas.openxmlformats.org/officeDocument/2006/relationships/hyperlink" Target="http://r-statistics.co/Top50-Ggplot2-Visualizations-MasterList-R-Code.html" TargetMode="External"/><Relationship Id="rId5" Type="http://schemas.openxmlformats.org/officeDocument/2006/relationships/hyperlink" Target="http://www.cookbook-r.com/" TargetMode="External"/><Relationship Id="rId15" Type="http://schemas.openxmlformats.org/officeDocument/2006/relationships/hyperlink" Target="https://www.coursera.org/" TargetMode="External"/><Relationship Id="rId10" Type="http://schemas.openxmlformats.org/officeDocument/2006/relationships/hyperlink" Target="https://www.r-graph-gallery.com/" TargetMode="External"/><Relationship Id="rId4" Type="http://schemas.openxmlformats.org/officeDocument/2006/relationships/hyperlink" Target="https://rstudio.com/resources/cheatsheets/" TargetMode="External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hyperlink" Target="https://www.codecademy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hyperlink" Target="https://rstudio.com/resources/cheatsheets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lab.science.ku.dk/" TargetMode="External"/><Relationship Id="rId5" Type="http://schemas.openxmlformats.org/officeDocument/2006/relationships/hyperlink" Target="https://heads.ku.dk/" TargetMode="External"/><Relationship Id="rId10" Type="http://schemas.openxmlformats.org/officeDocument/2006/relationships/image" Target="../media/image8.jpeg"/><Relationship Id="rId4" Type="http://schemas.openxmlformats.org/officeDocument/2006/relationships/image" Target="../media/image4.jpe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Center-for-Health-Data-Science/FromExceltoR" TargetMode="External"/><Relationship Id="rId5" Type="http://schemas.openxmlformats.org/officeDocument/2006/relationships/hyperlink" Target="http://www.rstudio.com/download" TargetMode="External"/><Relationship Id="rId4" Type="http://schemas.openxmlformats.org/officeDocument/2006/relationships/hyperlink" Target="https://cran.r-project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thda.com/english/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ublichealth.ku.dk/about-the-department/biostat/" TargetMode="Externa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hyperlink" Target="https://cran.r-project.org/web/packages/survminer/survminer.pdf" TargetMode="External"/><Relationship Id="rId18" Type="http://schemas.openxmlformats.org/officeDocument/2006/relationships/hyperlink" Target="https://cran.r-project.org/web/packages/incidence/vignettes/customize_plot.html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63.png"/><Relationship Id="rId12" Type="http://schemas.openxmlformats.org/officeDocument/2006/relationships/hyperlink" Target="https://rviews.rstudio.com/2017/09/25/survival-analysis-with-r/" TargetMode="External"/><Relationship Id="rId17" Type="http://schemas.openxmlformats.org/officeDocument/2006/relationships/hyperlink" Target="https://rviews.rstudio.com/2020/03/05/covid-19-epidemiology-with-r/" TargetMode="External"/><Relationship Id="rId2" Type="http://schemas.openxmlformats.org/officeDocument/2006/relationships/notesSlide" Target="../notesSlides/notesSlide45.xml"/><Relationship Id="rId16" Type="http://schemas.openxmlformats.org/officeDocument/2006/relationships/hyperlink" Target="https://cran.r-project.org/web/packages/Epi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11" Type="http://schemas.openxmlformats.org/officeDocument/2006/relationships/hyperlink" Target="https://www.datacamp.com/community/tutorials/tutorial-ridge-lasso-elastic-net" TargetMode="External"/><Relationship Id="rId5" Type="http://schemas.openxmlformats.org/officeDocument/2006/relationships/hyperlink" Target="https://cran.r-project.org/web/packages/glmmTMB/index.html" TargetMode="External"/><Relationship Id="rId15" Type="http://schemas.openxmlformats.org/officeDocument/2006/relationships/image" Target="../media/image65.gif"/><Relationship Id="rId10" Type="http://schemas.openxmlformats.org/officeDocument/2006/relationships/hyperlink" Target="https://cran.r-project.org/web/packages/elasticnet/elasticnet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cran.r-project.org/web/packages/glmnet/glmnet.pdf" TargetMode="External"/><Relationship Id="rId14" Type="http://schemas.openxmlformats.org/officeDocument/2006/relationships/hyperlink" Target="https://rpkgs.datanovia.com/survminer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tif"/><Relationship Id="rId18" Type="http://schemas.openxmlformats.org/officeDocument/2006/relationships/image" Target="../media/image75.png"/><Relationship Id="rId3" Type="http://schemas.openxmlformats.org/officeDocument/2006/relationships/hyperlink" Target="https://statsandr.com/blog/clustering-analysis-k-means-and-hierarchical-clustering-by-hand-and-in-r/" TargetMode="External"/><Relationship Id="rId7" Type="http://schemas.openxmlformats.org/officeDocument/2006/relationships/hyperlink" Target="https://tensorflow.rstudio.com/" TargetMode="External"/><Relationship Id="rId12" Type="http://schemas.openxmlformats.org/officeDocument/2006/relationships/image" Target="../media/image69.tif"/><Relationship Id="rId17" Type="http://schemas.openxmlformats.org/officeDocument/2006/relationships/image" Target="../media/image74.tif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73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rstudio.com/" TargetMode="External"/><Relationship Id="rId11" Type="http://schemas.openxmlformats.org/officeDocument/2006/relationships/image" Target="../media/image68.tif"/><Relationship Id="rId5" Type="http://schemas.openxmlformats.org/officeDocument/2006/relationships/hyperlink" Target="https://plotly-r.com/d-charts.html" TargetMode="External"/><Relationship Id="rId15" Type="http://schemas.openxmlformats.org/officeDocument/2006/relationships/image" Target="../media/image72.tif"/><Relationship Id="rId10" Type="http://schemas.openxmlformats.org/officeDocument/2006/relationships/image" Target="../media/image67.tif"/><Relationship Id="rId19" Type="http://schemas.openxmlformats.org/officeDocument/2006/relationships/image" Target="../media/image76.png"/><Relationship Id="rId4" Type="http://schemas.openxmlformats.org/officeDocument/2006/relationships/hyperlink" Target="https://amices.org/mice/" TargetMode="External"/><Relationship Id="rId9" Type="http://schemas.openxmlformats.org/officeDocument/2006/relationships/hyperlink" Target="https://lgatto.github.io/IntroMachineLearningWithR/an-introduction-to-machine-learning-with-r.html" TargetMode="External"/><Relationship Id="rId14" Type="http://schemas.openxmlformats.org/officeDocument/2006/relationships/image" Target="../media/image71.t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jpeg"/><Relationship Id="rId3" Type="http://schemas.openxmlformats.org/officeDocument/2006/relationships/hyperlink" Target="https://www.uni-regensburg.de/medizin/epidemiologie-praeventivmedizin/genetische-epidemiologie/software/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hyperlink" Target="http://www.bioconductor.org/packages/release/BiocViews.html#___RNASeq" TargetMode="External"/><Relationship Id="rId9" Type="http://schemas.openxmlformats.org/officeDocument/2006/relationships/image" Target="../media/image81.png"/><Relationship Id="rId14" Type="http://schemas.openxmlformats.org/officeDocument/2006/relationships/hyperlink" Target="http://www.bioconductor.org/packages/release/BiocViews.html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hyperlink" Target="https://tensorflow.rstudio.com/" TargetMode="External"/><Relationship Id="rId18" Type="http://schemas.openxmlformats.org/officeDocument/2006/relationships/hyperlink" Target="https://shiny.rstudio.com/" TargetMode="External"/><Relationship Id="rId3" Type="http://schemas.openxmlformats.org/officeDocument/2006/relationships/image" Target="../media/image75.png"/><Relationship Id="rId7" Type="http://schemas.openxmlformats.org/officeDocument/2006/relationships/image" Target="../media/image88.jpeg"/><Relationship Id="rId12" Type="http://schemas.openxmlformats.org/officeDocument/2006/relationships/hyperlink" Target="https://keras.rstudio.com/" TargetMode="External"/><Relationship Id="rId17" Type="http://schemas.openxmlformats.org/officeDocument/2006/relationships/hyperlink" Target="https://gganimate.com/articles/gganimate.html" TargetMode="External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9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hyperlink" Target="https://mc-stan.org/users/interfaces/rstan" TargetMode="External"/><Relationship Id="rId5" Type="http://schemas.openxmlformats.org/officeDocument/2006/relationships/image" Target="../media/image86.jpeg"/><Relationship Id="rId15" Type="http://schemas.openxmlformats.org/officeDocument/2006/relationships/image" Target="../media/image91.png"/><Relationship Id="rId10" Type="http://schemas.openxmlformats.org/officeDocument/2006/relationships/image" Target="../media/image90.png"/><Relationship Id="rId19" Type="http://schemas.openxmlformats.org/officeDocument/2006/relationships/image" Target="../media/image66.png"/><Relationship Id="rId4" Type="http://schemas.openxmlformats.org/officeDocument/2006/relationships/image" Target="../media/image76.png"/><Relationship Id="rId9" Type="http://schemas.openxmlformats.org/officeDocument/2006/relationships/hyperlink" Target="https://github.com/briandconnelly/pushoverr" TargetMode="External"/><Relationship Id="rId14" Type="http://schemas.openxmlformats.org/officeDocument/2006/relationships/hyperlink" Target="https://plotly-r.com/d-charts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6607"/>
            <a:ext cx="11976933" cy="3478582"/>
            <a:chOff x="0" y="0"/>
            <a:chExt cx="11976932" cy="3478581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80731"/>
              <a:ext cx="1218210" cy="1229223"/>
              <a:chOff x="0" y="-3175"/>
              <a:chExt cx="1218208" cy="1229222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3175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08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05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06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07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2" name="Group"/>
          <p:cNvGrpSpPr/>
          <p:nvPr/>
        </p:nvGrpSpPr>
        <p:grpSpPr>
          <a:xfrm>
            <a:off x="16310613" y="5233644"/>
            <a:ext cx="741291" cy="808642"/>
            <a:chOff x="0" y="-66886"/>
            <a:chExt cx="741289" cy="808640"/>
          </a:xfrm>
        </p:grpSpPr>
        <p:sp>
          <p:nvSpPr>
            <p:cNvPr id="409" name="Circle"/>
            <p:cNvSpPr/>
            <p:nvPr/>
          </p:nvSpPr>
          <p:spPr>
            <a:xfrm>
              <a:off x="0" y="10931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0" name="Oval"/>
            <p:cNvSpPr/>
            <p:nvPr/>
          </p:nvSpPr>
          <p:spPr>
            <a:xfrm>
              <a:off x="163823" y="28108"/>
              <a:ext cx="413644" cy="24358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1" name="R"/>
            <p:cNvSpPr txBox="1"/>
            <p:nvPr/>
          </p:nvSpPr>
          <p:spPr>
            <a:xfrm>
              <a:off x="147249" y="-66887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3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21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4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5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7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8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9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20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2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3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27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4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5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6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28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29" name="rmarkdown.png" descr="rmarkdown.png"/>
          <p:cNvPicPr>
            <a:picLocks noChangeAspect="1"/>
          </p:cNvPicPr>
          <p:nvPr/>
        </p:nvPicPr>
        <p:blipFill>
          <a:blip r:embed="rId5"/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3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0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1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2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7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1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5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8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39" name="8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6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7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51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8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49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50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2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3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7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55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6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8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9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0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1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4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2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3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7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65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6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68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9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3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71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2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6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4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5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77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8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9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0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1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2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4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5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6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7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8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95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496" name="R…"/>
          <p:cNvSpPr txBox="1"/>
          <p:nvPr/>
        </p:nvSpPr>
        <p:spPr>
          <a:xfrm>
            <a:off x="5528005" y="6001804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Studio</a:t>
            </a:r>
          </a:p>
        </p:txBody>
      </p:sp>
      <p:sp>
        <p:nvSpPr>
          <p:cNvPr id="497" name=".R"/>
          <p:cNvSpPr txBox="1"/>
          <p:nvPr/>
        </p:nvSpPr>
        <p:spPr>
          <a:xfrm>
            <a:off x="9266515" y="6404119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 dirty="0"/>
              <a:t>.</a:t>
            </a:r>
            <a:r>
              <a:rPr sz="6000" dirty="0"/>
              <a:t>R</a:t>
            </a:r>
          </a:p>
        </p:txBody>
      </p:sp>
      <p:sp>
        <p:nvSpPr>
          <p:cNvPr id="498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.Rmd</a:t>
            </a:r>
          </a:p>
        </p:txBody>
      </p:sp>
      <p:sp>
        <p:nvSpPr>
          <p:cNvPr id="499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500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Function</a:t>
            </a:r>
          </a:p>
        </p:txBody>
      </p:sp>
      <p:sp>
        <p:nvSpPr>
          <p:cNvPr id="501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Arguments</a:t>
            </a:r>
          </a:p>
        </p:txBody>
      </p:sp>
      <p:sp>
        <p:nvSpPr>
          <p:cNvPr id="502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4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7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6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8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8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09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10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11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2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3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2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3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4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6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7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8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9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0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1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5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6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50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47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48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9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4" name="Group"/>
          <p:cNvGrpSpPr/>
          <p:nvPr/>
        </p:nvGrpSpPr>
        <p:grpSpPr>
          <a:xfrm>
            <a:off x="13092399" y="10150782"/>
            <a:ext cx="10444709" cy="2760684"/>
            <a:chOff x="0" y="0"/>
            <a:chExt cx="10444708" cy="2760683"/>
          </a:xfrm>
        </p:grpSpPr>
        <p:sp>
          <p:nvSpPr>
            <p:cNvPr id="551" name="RUN CODE…"/>
            <p:cNvSpPr txBox="1"/>
            <p:nvPr/>
          </p:nvSpPr>
          <p:spPr>
            <a:xfrm>
              <a:off x="3001116" y="1323043"/>
              <a:ext cx="7443593" cy="143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2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3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8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55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56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7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59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60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61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2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4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70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65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69" name="Group"/>
            <p:cNvGrpSpPr/>
            <p:nvPr/>
          </p:nvGrpSpPr>
          <p:grpSpPr>
            <a:xfrm>
              <a:off x="484789" y="125328"/>
              <a:ext cx="1590591" cy="1438130"/>
              <a:chOff x="0" y="-30450"/>
              <a:chExt cx="1590589" cy="1438129"/>
            </a:xfrm>
          </p:grpSpPr>
          <p:sp>
            <p:nvSpPr>
              <p:cNvPr id="566" name="Oval"/>
              <p:cNvSpPr/>
              <p:nvPr/>
            </p:nvSpPr>
            <p:spPr>
              <a:xfrm>
                <a:off x="-1" y="124277"/>
                <a:ext cx="1491744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7" name="Oval"/>
              <p:cNvSpPr/>
              <p:nvPr/>
            </p:nvSpPr>
            <p:spPr>
              <a:xfrm>
                <a:off x="468906" y="271074"/>
                <a:ext cx="993838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8" name="R"/>
              <p:cNvSpPr txBox="1"/>
              <p:nvPr/>
            </p:nvSpPr>
            <p:spPr>
              <a:xfrm>
                <a:off x="606420" y="-30451"/>
                <a:ext cx="984170" cy="14381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71" name="10"/>
          <p:cNvSpPr txBox="1"/>
          <p:nvPr/>
        </p:nvSpPr>
        <p:spPr>
          <a:xfrm>
            <a:off x="374649" y="13061950"/>
            <a:ext cx="716692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82" name="Group"/>
          <p:cNvGrpSpPr/>
          <p:nvPr/>
        </p:nvGrpSpPr>
        <p:grpSpPr>
          <a:xfrm>
            <a:off x="-1011456" y="9050960"/>
            <a:ext cx="11127427" cy="4124203"/>
            <a:chOff x="-1043135" y="-2"/>
            <a:chExt cx="11127426" cy="4124201"/>
          </a:xfrm>
        </p:grpSpPr>
        <p:grpSp>
          <p:nvGrpSpPr>
            <p:cNvPr id="579" name="Group"/>
            <p:cNvGrpSpPr/>
            <p:nvPr/>
          </p:nvGrpSpPr>
          <p:grpSpPr>
            <a:xfrm>
              <a:off x="-1043135" y="-2"/>
              <a:ext cx="11127426" cy="4124201"/>
              <a:chOff x="-1043135" y="-1"/>
              <a:chExt cx="11127425" cy="4124199"/>
            </a:xfrm>
          </p:grpSpPr>
          <p:sp>
            <p:nvSpPr>
              <p:cNvPr id="572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3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578" name="Group"/>
              <p:cNvGrpSpPr/>
              <p:nvPr/>
            </p:nvGrpSpPr>
            <p:grpSpPr>
              <a:xfrm>
                <a:off x="-1043135" y="-1"/>
                <a:ext cx="8486730" cy="4124199"/>
                <a:chOff x="-1043135" y="0"/>
                <a:chExt cx="8486729" cy="4124197"/>
              </a:xfrm>
            </p:grpSpPr>
            <p:sp>
              <p:nvSpPr>
                <p:cNvPr id="574" name="TIPS…"/>
                <p:cNvSpPr txBox="1"/>
                <p:nvPr/>
              </p:nvSpPr>
              <p:spPr>
                <a:xfrm>
                  <a:off x="-1043135" y="0"/>
                  <a:ext cx="8486729" cy="41241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dirty="0"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dirty="0"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R-cheat sheets </a:t>
                  </a:r>
                  <a:endParaRPr lang="en-US" dirty="0"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(</a:t>
                  </a:r>
                  <a:r>
                    <a:rPr dirty="0">
                      <a:solidFill>
                        <a:srgbClr val="374556"/>
                      </a:solidFill>
                      <a:hlinkClick r:id="rId3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https://rstudio.com/resources/</a:t>
                  </a:r>
                  <a:endParaRPr lang="en-US" dirty="0">
                    <a:solidFill>
                      <a:srgbClr val="374556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endParaRPr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>
                      <a:solidFill>
                        <a:srgbClr val="374556"/>
                      </a:solidFill>
                      <a:hlinkClick r:id="rId3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cheatsheets/</a:t>
                  </a:r>
                  <a:r>
                    <a:rPr dirty="0"/>
                    <a:t>)</a:t>
                  </a:r>
                </a:p>
              </p:txBody>
            </p:sp>
            <p:grpSp>
              <p:nvGrpSpPr>
                <p:cNvPr id="577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75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6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580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4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1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5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2" animBg="1" advAuto="0"/>
      <p:bldP spid="554" grpId="3" animBg="1" advAuto="0"/>
      <p:bldP spid="558" grpId="1" animBg="1" advAuto="0"/>
      <p:bldP spid="563" grpId="4" animBg="1" advAuto="0"/>
      <p:bldP spid="582" grpId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4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85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86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97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88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2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3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4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5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596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600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98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9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3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601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2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06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4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5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09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07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8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10" name="1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1" animBg="1" advAuto="0"/>
      <p:bldP spid="603" grpId="2" animBg="1" advAuto="0"/>
      <p:bldP spid="609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2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3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4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6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7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8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9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20" name="https://rseek.org/…"/>
          <p:cNvSpPr txBox="1"/>
          <p:nvPr/>
        </p:nvSpPr>
        <p:spPr>
          <a:xfrm>
            <a:off x="1627440" y="7341951"/>
            <a:ext cx="4768918" cy="427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https://rseek.org/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https://rstudio.com/resources/cheatsheets/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21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2" name="https://github.com/trending/r…"/>
          <p:cNvSpPr txBox="1"/>
          <p:nvPr/>
        </p:nvSpPr>
        <p:spPr>
          <a:xfrm>
            <a:off x="18198607" y="7193628"/>
            <a:ext cx="4569279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https://github.com/trending/r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https://stackoverflow.com/questions/tagged/r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3" name="https://www.r-graph-gallery.com/…"/>
          <p:cNvSpPr txBox="1"/>
          <p:nvPr/>
        </p:nvSpPr>
        <p:spPr>
          <a:xfrm>
            <a:off x="7165125" y="7990142"/>
            <a:ext cx="4768917" cy="259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http://r-statistics.co/Top50-Ggplot2-Visualizations-MasterList-R-Code.html</a:t>
            </a:r>
            <a:r>
              <a:rPr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24" name="https://www.r-bloggers.com/best-books-to-learn-r-programming/…"/>
          <p:cNvSpPr txBox="1"/>
          <p:nvPr/>
        </p:nvSpPr>
        <p:spPr>
          <a:xfrm>
            <a:off x="12702810" y="7166840"/>
            <a:ext cx="4768917" cy="424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https://www.r-bloggers.com/best-books-to-learn-r-programming/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5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6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7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8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GRAPHICS</a:t>
            </a:r>
          </a:p>
        </p:txBody>
      </p:sp>
      <p:sp>
        <p:nvSpPr>
          <p:cNvPr id="629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BOOKS &amp; COURSES</a:t>
            </a:r>
          </a:p>
        </p:txBody>
      </p:sp>
      <p:sp>
        <p:nvSpPr>
          <p:cNvPr id="630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GET STARTED</a:t>
            </a:r>
          </a:p>
        </p:txBody>
      </p:sp>
      <p:sp>
        <p:nvSpPr>
          <p:cNvPr id="631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632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33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34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35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646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36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7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9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0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43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41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2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4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5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47" name="https://www.r-project.org/"/>
          <p:cNvSpPr txBox="1"/>
          <p:nvPr/>
        </p:nvSpPr>
        <p:spPr>
          <a:xfrm>
            <a:off x="1478579" y="3311000"/>
            <a:ext cx="3811941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6"/>
              </a:defRPr>
            </a:lvl1pPr>
          </a:lstStyle>
          <a:p>
            <a:pPr>
              <a:defRPr u="none"/>
            </a:pPr>
            <a:r>
              <a:rPr u="sng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https://www.r-project.org/</a:t>
            </a:r>
          </a:p>
        </p:txBody>
      </p:sp>
      <p:sp>
        <p:nvSpPr>
          <p:cNvPr id="648" name="12"/>
          <p:cNvSpPr txBox="1"/>
          <p:nvPr/>
        </p:nvSpPr>
        <p:spPr>
          <a:xfrm>
            <a:off x="374649" y="12998450"/>
            <a:ext cx="575561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1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4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5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8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9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6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60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4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5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67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8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3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6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9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700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701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2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3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3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7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1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2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4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5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8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9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30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31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2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3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7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8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9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40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41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2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3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4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45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46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5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2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8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3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6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4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9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6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7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8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2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799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800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801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8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3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6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7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19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820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821" name="13"/>
          <p:cNvSpPr txBox="1"/>
          <p:nvPr/>
        </p:nvSpPr>
        <p:spPr>
          <a:xfrm>
            <a:off x="374649" y="13061950"/>
            <a:ext cx="665164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2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3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" grpId="1" animBg="1" advAuto="0"/>
      <p:bldP spid="823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827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 </a:t>
              </a:r>
            </a:p>
          </p:txBody>
        </p:sp>
        <p:sp>
          <p:nvSpPr>
            <p:cNvPr id="828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https://rstudio.com/resources/cheatsheets/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829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31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3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5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6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37" name="base-r.pdf" descr="base-r.pdf"/>
          <p:cNvPicPr>
            <a:picLocks noChangeAspect="1"/>
          </p:cNvPicPr>
          <p:nvPr/>
        </p:nvPicPr>
        <p:blipFill>
          <a:blip r:embed="rId4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3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38" name="base-r.pdf" descr="base-r.pdf"/>
            <p:cNvPicPr>
              <a:picLocks noChangeAspect="1"/>
            </p:cNvPicPr>
            <p:nvPr/>
          </p:nvPicPr>
          <p:blipFill>
            <a:blip r:embed="rId5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39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0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1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2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4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5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46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7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48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49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0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51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2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3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4" name="Spaces in names…"/>
          <p:cNvSpPr txBox="1"/>
          <p:nvPr/>
        </p:nvSpPr>
        <p:spPr>
          <a:xfrm>
            <a:off x="13095068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base-r.pdf" descr="base-r.pdf"/>
          <p:cNvPicPr>
            <a:picLocks noChangeAspect="1"/>
          </p:cNvPicPr>
          <p:nvPr/>
        </p:nvPicPr>
        <p:blipFill>
          <a:blip r:embed="rId3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60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57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58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https://rstudio.com/resources/cheatsheets/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859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61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2" name="base-r.pdf" descr="base-r.pdf"/>
          <p:cNvPicPr>
            <a:picLocks noChangeAspect="1"/>
          </p:cNvPicPr>
          <p:nvPr/>
        </p:nvPicPr>
        <p:blipFill>
          <a:blip r:embed="rId5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3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4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5" name="base-r.pdf" descr="base-r.pdf"/>
          <p:cNvPicPr>
            <a:picLocks noChangeAspect="1"/>
          </p:cNvPicPr>
          <p:nvPr/>
        </p:nvPicPr>
        <p:blipFill>
          <a:blip r:embed="rId5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6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8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70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4" name="1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8" name="Group"/>
          <p:cNvGrpSpPr/>
          <p:nvPr/>
        </p:nvGrpSpPr>
        <p:grpSpPr>
          <a:xfrm>
            <a:off x="7597475" y="1016314"/>
            <a:ext cx="9176350" cy="2407791"/>
            <a:chOff x="97444" y="0"/>
            <a:chExt cx="9176349" cy="2407789"/>
          </a:xfrm>
        </p:grpSpPr>
        <p:sp>
          <p:nvSpPr>
            <p:cNvPr id="875" name="BASE R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 CHEAT SHEET </a:t>
              </a:r>
            </a:p>
          </p:txBody>
        </p:sp>
        <p:sp>
          <p:nvSpPr>
            <p:cNvPr id="876" name="https://www.rstudio.com/wp-content/uploads/2016/10/r-cheat-sheet-3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77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9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2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3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6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7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88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9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90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91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2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3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94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95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96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897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8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9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900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1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2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3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04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05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06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07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08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10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1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roup"/>
          <p:cNvGrpSpPr/>
          <p:nvPr/>
        </p:nvGrpSpPr>
        <p:grpSpPr>
          <a:xfrm>
            <a:off x="1419894" y="1524000"/>
            <a:ext cx="9486170" cy="3475977"/>
            <a:chOff x="25400" y="0"/>
            <a:chExt cx="9486169" cy="3475976"/>
          </a:xfrm>
        </p:grpSpPr>
        <p:sp>
          <p:nvSpPr>
            <p:cNvPr id="913" name="GETTING HELP"/>
            <p:cNvSpPr txBox="1"/>
            <p:nvPr/>
          </p:nvSpPr>
          <p:spPr>
            <a:xfrm>
              <a:off x="2540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14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15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21" name="Группа 174"/>
          <p:cNvGrpSpPr/>
          <p:nvPr/>
        </p:nvGrpSpPr>
        <p:grpSpPr>
          <a:xfrm>
            <a:off x="14651587" y="1546791"/>
            <a:ext cx="8936337" cy="9354150"/>
            <a:chOff x="0" y="-215828"/>
            <a:chExt cx="8936335" cy="9354149"/>
          </a:xfrm>
        </p:grpSpPr>
        <p:sp>
          <p:nvSpPr>
            <p:cNvPr id="917" name="Полилиния 183"/>
            <p:cNvSpPr/>
            <p:nvPr/>
          </p:nvSpPr>
          <p:spPr>
            <a:xfrm>
              <a:off x="0" y="4285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0" name="Группа 184"/>
            <p:cNvGrpSpPr/>
            <p:nvPr/>
          </p:nvGrpSpPr>
          <p:grpSpPr>
            <a:xfrm>
              <a:off x="0" y="-215829"/>
              <a:ext cx="3185277" cy="3176606"/>
              <a:chOff x="0" y="-215828"/>
              <a:chExt cx="3185276" cy="3176605"/>
            </a:xfrm>
          </p:grpSpPr>
          <p:sp>
            <p:nvSpPr>
              <p:cNvPr id="918" name="Прямоугольник 8"/>
              <p:cNvSpPr/>
              <p:nvPr/>
            </p:nvSpPr>
            <p:spPr>
              <a:xfrm rot="16200000">
                <a:off x="114392" y="-110108"/>
                <a:ext cx="2956492" cy="3185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19" name="Заголовок 2"/>
              <p:cNvSpPr/>
              <p:nvPr/>
            </p:nvSpPr>
            <p:spPr>
              <a:xfrm rot="18900000">
                <a:off x="764878" y="182469"/>
                <a:ext cx="1655520" cy="127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26" name="Группа 174"/>
          <p:cNvGrpSpPr/>
          <p:nvPr/>
        </p:nvGrpSpPr>
        <p:grpSpPr>
          <a:xfrm>
            <a:off x="7573142" y="1760456"/>
            <a:ext cx="6900194" cy="9140485"/>
            <a:chOff x="-81980" y="-2164"/>
            <a:chExt cx="6900192" cy="9140484"/>
          </a:xfrm>
        </p:grpSpPr>
        <p:sp>
          <p:nvSpPr>
            <p:cNvPr id="922" name="Полилиния 183"/>
            <p:cNvSpPr/>
            <p:nvPr/>
          </p:nvSpPr>
          <p:spPr>
            <a:xfrm>
              <a:off x="0" y="4285"/>
              <a:ext cx="6818212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5" name="Группа 184"/>
            <p:cNvGrpSpPr/>
            <p:nvPr/>
          </p:nvGrpSpPr>
          <p:grpSpPr>
            <a:xfrm>
              <a:off x="-81981" y="-2165"/>
              <a:ext cx="2577666" cy="2647477"/>
              <a:chOff x="-83369" y="3837"/>
              <a:chExt cx="2577665" cy="2647475"/>
            </a:xfrm>
          </p:grpSpPr>
          <p:sp>
            <p:nvSpPr>
              <p:cNvPr id="923" name="Прямоугольник 8"/>
              <p:cNvSpPr/>
              <p:nvPr/>
            </p:nvSpPr>
            <p:spPr>
              <a:xfrm rot="16200000">
                <a:off x="-76591" y="80427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4" name="Заголовок 2"/>
              <p:cNvSpPr/>
              <p:nvPr/>
            </p:nvSpPr>
            <p:spPr>
              <a:xfrm rot="18900000">
                <a:off x="89201" y="491449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29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27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8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30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1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39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2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3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4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5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6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7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8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40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41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2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3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3"/>
              </a:rPr>
              <a:t>https://rstudio.com/resources/cheatsheets/</a:t>
            </a:r>
            <a:r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44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45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5" grpId="1" animBg="1" advAuto="0"/>
      <p:bldP spid="946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26968" y="4523963"/>
            <a:ext cx="13607025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33821" y="-38586"/>
            <a:ext cx="21156718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12980" y="5769396"/>
            <a:ext cx="12431958" cy="35488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nsultation &amp; Collaboration:…"/>
          <p:cNvSpPr txBox="1"/>
          <p:nvPr/>
        </p:nvSpPr>
        <p:spPr>
          <a:xfrm>
            <a:off x="1451323" y="6167120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Consultation &amp; Collaboration:</a:t>
            </a:r>
          </a:p>
          <a:p>
            <a:pPr marL="914171" lvl="1" indent="0"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Data science and bioinformatics analyses, e.g. big data, -omics analysis, machine learning.</a:t>
            </a:r>
          </a:p>
          <a:p>
            <a:pPr>
              <a:lnSpc>
                <a:spcPct val="12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Teaching; Courses &amp; Workshops, Seminars, etc.</a:t>
            </a:r>
          </a:p>
        </p:txBody>
      </p:sp>
      <p:sp>
        <p:nvSpPr>
          <p:cNvPr id="98" name="Thilde Terkelsen 1"/>
          <p:cNvSpPr txBox="1"/>
          <p:nvPr/>
        </p:nvSpPr>
        <p:spPr>
          <a:xfrm>
            <a:off x="13640501" y="4460589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pic>
        <p:nvPicPr>
          <p:cNvPr id="99" name="14196896.jpg" descr="14196896.jpg"/>
          <p:cNvPicPr>
            <a:picLocks noChangeAspect="1"/>
          </p:cNvPicPr>
          <p:nvPr/>
        </p:nvPicPr>
        <p:blipFill>
          <a:blip r:embed="rId4"/>
          <a:srcRect l="1507" t="615" r="656" b="1552"/>
          <a:stretch>
            <a:fillRect/>
          </a:stretch>
        </p:blipFill>
        <p:spPr>
          <a:xfrm>
            <a:off x="13671286" y="174117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0" name="1. Center for Health Data Science (HeaDS) - https://heads.ku.dk/…"/>
          <p:cNvSpPr txBox="1"/>
          <p:nvPr/>
        </p:nvSpPr>
        <p:spPr>
          <a:xfrm>
            <a:off x="1376010" y="3751625"/>
            <a:ext cx="11106644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1. Center for Health Data Science (</a:t>
            </a:r>
            <a:r>
              <a:rPr dirty="0" err="1"/>
              <a:t>HeaDS</a:t>
            </a:r>
            <a:r>
              <a:rPr dirty="0"/>
              <a:t>) </a:t>
            </a:r>
            <a:r>
              <a:rPr dirty="0">
                <a:solidFill>
                  <a:schemeClr val="bg1"/>
                </a:solidFill>
              </a:rPr>
              <a:t>- </a:t>
            </a: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rgbClr val="0000FF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SUND Center, which includes a KU data lab</a:t>
            </a:r>
          </a:p>
        </p:txBody>
      </p:sp>
      <p:sp>
        <p:nvSpPr>
          <p:cNvPr id="101" name="Tugce Karaderi 1"/>
          <p:cNvSpPr txBox="1"/>
          <p:nvPr/>
        </p:nvSpPr>
        <p:spPr>
          <a:xfrm>
            <a:off x="13679558" y="8103219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2" name="Diana Andrejeva 1"/>
          <p:cNvSpPr txBox="1"/>
          <p:nvPr/>
        </p:nvSpPr>
        <p:spPr>
          <a:xfrm>
            <a:off x="17532753" y="4460589"/>
            <a:ext cx="2868365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Diana Andrejeva </a:t>
            </a:r>
            <a:r>
              <a:rPr baseline="31999"/>
              <a:t>1</a:t>
            </a:r>
          </a:p>
        </p:txBody>
      </p:sp>
      <p:sp>
        <p:nvSpPr>
          <p:cNvPr id="103" name="Adrija Kalvisa 2"/>
          <p:cNvSpPr txBox="1"/>
          <p:nvPr/>
        </p:nvSpPr>
        <p:spPr>
          <a:xfrm>
            <a:off x="17742244" y="12467821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t>Adrija Kalvisa </a:t>
            </a:r>
            <a:r>
              <a:rPr baseline="31999"/>
              <a:t>2</a:t>
            </a:r>
            <a:r>
              <a:rPr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4" name="2. ReNEW NNF Center for Stem Cell Medicine…"/>
          <p:cNvSpPr txBox="1"/>
          <p:nvPr/>
        </p:nvSpPr>
        <p:spPr>
          <a:xfrm>
            <a:off x="1334288" y="9636260"/>
            <a:ext cx="11685891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2. </a:t>
            </a:r>
            <a:r>
              <a:rPr dirty="0" err="1"/>
              <a:t>ReNEW</a:t>
            </a:r>
            <a:r>
              <a:rPr dirty="0"/>
              <a:t>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3. Data Science Laboratory (DSL) </a:t>
            </a:r>
            <a:r>
              <a:rPr dirty="0">
                <a:solidFill>
                  <a:schemeClr val="bg1"/>
                </a:solidFill>
              </a:rPr>
              <a:t>- </a:t>
            </a: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Dep. of Math and Computer Science, Faculty of SCIENCE</a:t>
            </a:r>
          </a:p>
          <a:p>
            <a:pPr lvl="1">
              <a:defRPr sz="3000" i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Bo </a:t>
            </a:r>
            <a:r>
              <a:rPr dirty="0" err="1"/>
              <a:t>Markussen</a:t>
            </a:r>
            <a:r>
              <a:rPr dirty="0"/>
              <a:t> </a:t>
            </a:r>
            <a:r>
              <a:rPr i="0" dirty="0"/>
              <a:t>&amp;</a:t>
            </a:r>
            <a:r>
              <a:rPr dirty="0"/>
              <a:t> </a:t>
            </a:r>
            <a:r>
              <a:rPr dirty="0" err="1"/>
              <a:t>Helle</a:t>
            </a:r>
            <a:r>
              <a:rPr dirty="0"/>
              <a:t> </a:t>
            </a:r>
            <a:r>
              <a:rPr dirty="0" err="1"/>
              <a:t>Sørensen</a:t>
            </a:r>
            <a:endParaRPr dirty="0"/>
          </a:p>
        </p:txBody>
      </p:sp>
      <p:sp>
        <p:nvSpPr>
          <p:cNvPr id="105" name="Circle"/>
          <p:cNvSpPr/>
          <p:nvPr/>
        </p:nvSpPr>
        <p:spPr>
          <a:xfrm>
            <a:off x="13679661" y="52596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" name="Henrike Zschach 1"/>
          <p:cNvSpPr txBox="1"/>
          <p:nvPr/>
        </p:nvSpPr>
        <p:spPr>
          <a:xfrm>
            <a:off x="17544101" y="8103219"/>
            <a:ext cx="2845669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Henrike Zschach </a:t>
            </a:r>
            <a:r>
              <a:rPr baseline="31999"/>
              <a:t>1</a:t>
            </a:r>
          </a:p>
        </p:txBody>
      </p:sp>
      <p:sp>
        <p:nvSpPr>
          <p:cNvPr id="107" name="Circle"/>
          <p:cNvSpPr/>
          <p:nvPr/>
        </p:nvSpPr>
        <p:spPr>
          <a:xfrm>
            <a:off x="17589500" y="52466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" name="1"/>
          <p:cNvSpPr txBox="1"/>
          <p:nvPr/>
        </p:nvSpPr>
        <p:spPr>
          <a:xfrm>
            <a:off x="367608" y="13002347"/>
            <a:ext cx="3629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09" name="Image" descr="Image"/>
          <p:cNvPicPr>
            <a:picLocks noChangeAspect="1"/>
          </p:cNvPicPr>
          <p:nvPr/>
        </p:nvPicPr>
        <p:blipFill>
          <a:blip r:embed="rId7"/>
          <a:srcRect l="25187" t="2070" r="25678" b="49184"/>
          <a:stretch>
            <a:fillRect/>
          </a:stretch>
        </p:blipFill>
        <p:spPr>
          <a:xfrm>
            <a:off x="13679558" y="5264250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2" name="Group"/>
          <p:cNvGrpSpPr/>
          <p:nvPr/>
        </p:nvGrpSpPr>
        <p:grpSpPr>
          <a:xfrm>
            <a:off x="17591563" y="1733364"/>
            <a:ext cx="2540001" cy="2530500"/>
            <a:chOff x="4125" y="-15664"/>
            <a:chExt cx="2540000" cy="2530498"/>
          </a:xfrm>
        </p:grpSpPr>
        <p:sp>
          <p:nvSpPr>
            <p:cNvPr id="110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1" name="Google Shape;376;p8" descr="Google Shape;376;p8"/>
            <p:cNvPicPr>
              <a:picLocks/>
            </p:cNvPicPr>
            <p:nvPr/>
          </p:nvPicPr>
          <p:blipFill>
            <a:blip r:embed="rId8"/>
            <a:srcRect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3" name="linkedinphotoscaled.jpg" descr="linkedinphotoscaled.jpg"/>
          <p:cNvPicPr>
            <a:picLocks noChangeAspect="1"/>
          </p:cNvPicPr>
          <p:nvPr/>
        </p:nvPicPr>
        <p:blipFill>
          <a:blip r:embed="rId9"/>
          <a:srcRect l="8" b="183"/>
          <a:stretch>
            <a:fillRect/>
          </a:stretch>
        </p:blipFill>
        <p:spPr>
          <a:xfrm>
            <a:off x="17867113" y="54081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14" name="Image" descr="Image"/>
          <p:cNvPicPr>
            <a:picLocks noChangeAspect="1"/>
          </p:cNvPicPr>
          <p:nvPr/>
        </p:nvPicPr>
        <p:blipFill>
          <a:blip r:embed="rId10"/>
          <a:srcRect l="6" t="238" r="482" b="238"/>
          <a:stretch>
            <a:fillRect/>
          </a:stretch>
        </p:blipFill>
        <p:spPr>
          <a:xfrm>
            <a:off x="17594469" y="9638830"/>
            <a:ext cx="2530062" cy="2530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6" y="0"/>
                </a:moveTo>
                <a:cubicBezTo>
                  <a:pt x="7659" y="0"/>
                  <a:pt x="5022" y="1006"/>
                  <a:pt x="3011" y="3017"/>
                </a:cubicBezTo>
                <a:cubicBezTo>
                  <a:pt x="1033" y="4994"/>
                  <a:pt x="33" y="7574"/>
                  <a:pt x="0" y="10165"/>
                </a:cubicBezTo>
                <a:lnTo>
                  <a:pt x="0" y="10430"/>
                </a:lnTo>
                <a:cubicBezTo>
                  <a:pt x="33" y="13021"/>
                  <a:pt x="1033" y="15602"/>
                  <a:pt x="3011" y="17579"/>
                </a:cubicBezTo>
                <a:cubicBezTo>
                  <a:pt x="7034" y="21600"/>
                  <a:pt x="13554" y="21600"/>
                  <a:pt x="17577" y="17579"/>
                </a:cubicBezTo>
                <a:cubicBezTo>
                  <a:pt x="21600" y="13557"/>
                  <a:pt x="21600" y="7038"/>
                  <a:pt x="17577" y="3017"/>
                </a:cubicBezTo>
                <a:cubicBezTo>
                  <a:pt x="15566" y="1006"/>
                  <a:pt x="12932" y="0"/>
                  <a:pt x="10296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2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9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50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51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3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8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9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7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996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1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9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0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91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2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3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994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995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6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997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3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C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1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2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3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4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05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8" name="1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3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7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4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15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6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8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9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20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9" name="Group"/>
          <p:cNvGrpSpPr/>
          <p:nvPr/>
        </p:nvGrpSpPr>
        <p:grpSpPr>
          <a:xfrm>
            <a:off x="15660094" y="978897"/>
            <a:ext cx="7912476" cy="11758207"/>
            <a:chOff x="-76835" y="0"/>
            <a:chExt cx="7912475" cy="11758205"/>
          </a:xfrm>
        </p:grpSpPr>
        <p:pic>
          <p:nvPicPr>
            <p:cNvPr id="1021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2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5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6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7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-logo.png" descr="tidyverse-logo.png"/>
            <p:cNvPicPr>
              <a:picLocks noChangeAspect="1"/>
            </p:cNvPicPr>
            <p:nvPr/>
          </p:nvPicPr>
          <p:blipFill>
            <a:blip r:embed="rId8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7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8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9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0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2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3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4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5" name="VISUALIZATION"/>
            <p:cNvSpPr txBox="1"/>
            <p:nvPr/>
          </p:nvSpPr>
          <p:spPr>
            <a:xfrm>
              <a:off x="-71973" y="10795497"/>
              <a:ext cx="2913670" cy="46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6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7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8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0" name="1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6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3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4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55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7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9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0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4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1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2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3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5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6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1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7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8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9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70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2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3" name="Group"/>
          <p:cNvGrpSpPr/>
          <p:nvPr/>
        </p:nvGrpSpPr>
        <p:grpSpPr>
          <a:xfrm>
            <a:off x="8986140" y="7816026"/>
            <a:ext cx="5466461" cy="4469431"/>
            <a:chOff x="0" y="0"/>
            <a:chExt cx="5466460" cy="4469430"/>
          </a:xfrm>
        </p:grpSpPr>
        <p:sp>
          <p:nvSpPr>
            <p:cNvPr id="1073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6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7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8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9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80" name="CONSIDERATIONSS"/>
            <p:cNvSpPr txBox="1"/>
            <p:nvPr/>
          </p:nvSpPr>
          <p:spPr>
            <a:xfrm>
              <a:off x="863300" y="135860"/>
              <a:ext cx="3928553" cy="531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CONSIDERATIONS</a:t>
              </a:r>
            </a:p>
          </p:txBody>
        </p:sp>
        <p:sp>
          <p:nvSpPr>
            <p:cNvPr id="1081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2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6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4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5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6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7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8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9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90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1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2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3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4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5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7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100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4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5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101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2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3" name="1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2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6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7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21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18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1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2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2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3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24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5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6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7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28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29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30" name="2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6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3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4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5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91" name="Group"/>
          <p:cNvGrpSpPr/>
          <p:nvPr/>
        </p:nvGrpSpPr>
        <p:grpSpPr>
          <a:xfrm>
            <a:off x="1346026" y="3357111"/>
            <a:ext cx="13194020" cy="7531377"/>
            <a:chOff x="0" y="12699"/>
            <a:chExt cx="13194018" cy="7531375"/>
          </a:xfrm>
        </p:grpSpPr>
        <p:grpSp>
          <p:nvGrpSpPr>
            <p:cNvPr id="1144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7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2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3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0" name="Group"/>
            <p:cNvGrpSpPr/>
            <p:nvPr/>
          </p:nvGrpSpPr>
          <p:grpSpPr>
            <a:xfrm>
              <a:off x="2700815" y="12699"/>
              <a:ext cx="10493204" cy="7531377"/>
              <a:chOff x="0" y="12699"/>
              <a:chExt cx="10493203" cy="7531376"/>
            </a:xfrm>
          </p:grpSpPr>
          <p:sp>
            <p:nvSpPr>
              <p:cNvPr id="1145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3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4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5" name="2"/>
              <p:cNvSpPr txBox="1"/>
              <p:nvPr/>
            </p:nvSpPr>
            <p:spPr>
              <a:xfrm>
                <a:off x="9388430" y="17659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76" name="3"/>
              <p:cNvSpPr txBox="1"/>
              <p:nvPr/>
            </p:nvSpPr>
            <p:spPr>
              <a:xfrm>
                <a:off x="4934286" y="31635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77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78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79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90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81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5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6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7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8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9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2" name="2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98" name="Group"/>
          <p:cNvGrpSpPr/>
          <p:nvPr/>
        </p:nvGrpSpPr>
        <p:grpSpPr>
          <a:xfrm>
            <a:off x="8509365" y="1528233"/>
            <a:ext cx="11670592" cy="3450578"/>
            <a:chOff x="0" y="25400"/>
            <a:chExt cx="11670591" cy="3450576"/>
          </a:xfrm>
        </p:grpSpPr>
        <p:sp>
          <p:nvSpPr>
            <p:cNvPr id="1195" name="REPRODUCIBILITY IN R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 IN R</a:t>
              </a:r>
            </a:p>
          </p:txBody>
        </p:sp>
        <p:sp>
          <p:nvSpPr>
            <p:cNvPr id="1196" name="https://github.com/aaronpeikert/reproducible-research"/>
            <p:cNvSpPr txBox="1"/>
            <p:nvPr/>
          </p:nvSpPr>
          <p:spPr>
            <a:xfrm>
              <a:off x="2127580" y="2540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https://github.com/aaronpeikert/reproducible-research</a:t>
              </a:r>
            </a:p>
          </p:txBody>
        </p:sp>
        <p:sp>
          <p:nvSpPr>
            <p:cNvPr id="119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16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199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REPRODUCIBLE ANALYSIS</a:t>
              </a:r>
            </a:p>
          </p:txBody>
        </p:sp>
        <p:sp>
          <p:nvSpPr>
            <p:cNvPr id="1200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Required for publication in journals</a:t>
              </a:r>
            </a:p>
          </p:txBody>
        </p:sp>
        <p:grpSp>
          <p:nvGrpSpPr>
            <p:cNvPr id="1208" name="Group"/>
            <p:cNvGrpSpPr/>
            <p:nvPr/>
          </p:nvGrpSpPr>
          <p:grpSpPr>
            <a:xfrm>
              <a:off x="28366" y="1082405"/>
              <a:ext cx="1326000" cy="5838883"/>
              <a:chOff x="0" y="-50799"/>
              <a:chExt cx="1325999" cy="5838882"/>
            </a:xfrm>
          </p:grpSpPr>
          <p:sp>
            <p:nvSpPr>
              <p:cNvPr id="1201" name="Oval 33"/>
              <p:cNvSpPr/>
              <p:nvPr/>
            </p:nvSpPr>
            <p:spPr>
              <a:xfrm>
                <a:off x="434671" y="15999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2" name="Oval 34"/>
              <p:cNvSpPr/>
              <p:nvPr/>
            </p:nvSpPr>
            <p:spPr>
              <a:xfrm>
                <a:off x="435897" y="3250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3" name="Oval 35"/>
              <p:cNvSpPr/>
              <p:nvPr/>
            </p:nvSpPr>
            <p:spPr>
              <a:xfrm>
                <a:off x="0" y="-5080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4" name="Freeform 40"/>
              <p:cNvSpPr/>
              <p:nvPr/>
            </p:nvSpPr>
            <p:spPr>
              <a:xfrm>
                <a:off x="601886" y="4192877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5" name="Oval 34"/>
              <p:cNvSpPr/>
              <p:nvPr/>
            </p:nvSpPr>
            <p:spPr>
              <a:xfrm>
                <a:off x="0" y="4901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6" name="Freeform 40"/>
              <p:cNvSpPr/>
              <p:nvPr/>
            </p:nvSpPr>
            <p:spPr>
              <a:xfrm rot="10800000" flipH="1">
                <a:off x="601886" y="8804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7" name="Freeform 40"/>
              <p:cNvSpPr/>
              <p:nvPr/>
            </p:nvSpPr>
            <p:spPr>
              <a:xfrm rot="20460000">
                <a:off x="826252" y="25309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09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Perform an analysis multiple times </a:t>
              </a:r>
            </a:p>
          </p:txBody>
        </p:sp>
        <p:sp>
          <p:nvSpPr>
            <p:cNvPr id="1210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code with collaborators  </a:t>
              </a:r>
            </a:p>
          </p:txBody>
        </p:sp>
        <p:sp>
          <p:nvSpPr>
            <p:cNvPr id="1211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Salvage older code in case of mistakes</a:t>
              </a:r>
            </a:p>
          </p:txBody>
        </p:sp>
        <p:sp>
          <p:nvSpPr>
            <p:cNvPr id="1212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3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4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5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17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42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218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9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0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1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2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3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GITHUB</a:t>
              </a:r>
            </a:p>
          </p:txBody>
        </p:sp>
        <p:sp>
          <p:nvSpPr>
            <p:cNvPr id="1224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225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COMMENTED SCRIPT</a:t>
              </a:r>
            </a:p>
          </p:txBody>
        </p:sp>
        <p:sp>
          <p:nvSpPr>
            <p:cNvPr id="1226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227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  <p:sp>
          <p:nvSpPr>
            <p:cNvPr id="1228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Recall your own code</a:t>
              </a:r>
            </a:p>
          </p:txBody>
        </p:sp>
        <p:sp>
          <p:nvSpPr>
            <p:cNvPr id="1229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0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1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2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3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Flexible report making</a:t>
              </a:r>
            </a:p>
          </p:txBody>
        </p:sp>
        <p:sp>
          <p:nvSpPr>
            <p:cNvPr id="1234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&amp; version control</a:t>
              </a:r>
            </a:p>
          </p:txBody>
        </p:sp>
        <p:sp>
          <p:nvSpPr>
            <p:cNvPr id="1235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environment control</a:t>
              </a:r>
            </a:p>
          </p:txBody>
        </p:sp>
        <p:sp>
          <p:nvSpPr>
            <p:cNvPr id="1236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45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238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9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0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1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43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44" name="2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6" grpId="2" animBg="1" advAuto="0"/>
      <p:bldP spid="1242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51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248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SCRIPT &amp; RMARKDOWN</a:t>
              </a:r>
            </a:p>
          </p:txBody>
        </p:sp>
        <p:sp>
          <p:nvSpPr>
            <p:cNvPr id="1249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250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62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252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/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253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4"/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254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5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6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7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258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9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0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261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1263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77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266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264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5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67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.Rmd SCRIPT</a:t>
              </a:r>
            </a:p>
          </p:txBody>
        </p:sp>
        <p:sp>
          <p:nvSpPr>
            <p:cNvPr id="1268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9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0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1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272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73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  <p:sp>
          <p:nvSpPr>
            <p:cNvPr id="1274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275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6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1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280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278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9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81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 SCRIPT</a:t>
              </a:r>
            </a:p>
          </p:txBody>
        </p:sp>
        <p:sp>
          <p:nvSpPr>
            <p:cNvPr id="1282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3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4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5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286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87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8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9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290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</p:grpSp>
      <p:sp>
        <p:nvSpPr>
          <p:cNvPr id="1292" name="2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7" grpId="2" animBg="1" advAuto="0"/>
      <p:bldP spid="1291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295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300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296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7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98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4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9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04" name="Group"/>
          <p:cNvGrpSpPr/>
          <p:nvPr/>
        </p:nvGrpSpPr>
        <p:grpSpPr>
          <a:xfrm>
            <a:off x="1985798" y="854335"/>
            <a:ext cx="9486170" cy="3476188"/>
            <a:chOff x="0" y="-210"/>
            <a:chExt cx="9486169" cy="3476187"/>
          </a:xfrm>
        </p:grpSpPr>
        <p:sp>
          <p:nvSpPr>
            <p:cNvPr id="1301" name="RMARKDOWN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302" name="https://www.markdowntutorial.com/"/>
            <p:cNvSpPr txBox="1"/>
            <p:nvPr/>
          </p:nvSpPr>
          <p:spPr>
            <a:xfrm>
              <a:off x="1331713" y="-211"/>
              <a:ext cx="6471696" cy="436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303" name="Line"/>
            <p:cNvSpPr/>
            <p:nvPr/>
          </p:nvSpPr>
          <p:spPr>
            <a:xfrm>
              <a:off x="111502" y="218268"/>
              <a:ext cx="87311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05" name="Rounded Rectangle"/>
          <p:cNvSpPr/>
          <p:nvPr/>
        </p:nvSpPr>
        <p:spPr>
          <a:xfrm>
            <a:off x="4832350" y="3720771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06" name="2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09" name="Group"/>
          <p:cNvGrpSpPr/>
          <p:nvPr/>
        </p:nvGrpSpPr>
        <p:grpSpPr>
          <a:xfrm>
            <a:off x="10749115" y="1759541"/>
            <a:ext cx="4054572" cy="1373519"/>
            <a:chOff x="0" y="0"/>
            <a:chExt cx="4054571" cy="1373517"/>
          </a:xfrm>
        </p:grpSpPr>
        <p:sp>
          <p:nvSpPr>
            <p:cNvPr id="1310" name="Connection Line"/>
            <p:cNvSpPr/>
            <p:nvPr/>
          </p:nvSpPr>
          <p:spPr>
            <a:xfrm>
              <a:off x="0" y="-1"/>
              <a:ext cx="3987921" cy="130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0" y="15795"/>
                  </a:moveTo>
                  <a:cubicBezTo>
                    <a:pt x="2146" y="-5399"/>
                    <a:pt x="9346" y="-5264"/>
                    <a:pt x="21600" y="16201"/>
                  </a:cubicBezTo>
                </a:path>
              </a:pathLst>
            </a:custGeom>
            <a:noFill/>
            <a:ln w="571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dirty="0"/>
            </a:p>
          </p:txBody>
        </p:sp>
        <p:sp>
          <p:nvSpPr>
            <p:cNvPr id="1311" name="Connection Line"/>
            <p:cNvSpPr/>
            <p:nvPr/>
          </p:nvSpPr>
          <p:spPr>
            <a:xfrm>
              <a:off x="3428906" y="776130"/>
              <a:ext cx="625666" cy="597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39" h="17319" extrusionOk="0">
                  <a:moveTo>
                    <a:pt x="10565" y="0"/>
                  </a:moveTo>
                  <a:cubicBezTo>
                    <a:pt x="21600" y="17222"/>
                    <a:pt x="18078" y="21600"/>
                    <a:pt x="0" y="13134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5" name="2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19" name="Group"/>
          <p:cNvGrpSpPr/>
          <p:nvPr/>
        </p:nvGrpSpPr>
        <p:grpSpPr>
          <a:xfrm>
            <a:off x="7296486" y="1119252"/>
            <a:ext cx="10309241" cy="2311737"/>
            <a:chOff x="88391" y="0"/>
            <a:chExt cx="10309239" cy="2311735"/>
          </a:xfrm>
        </p:grpSpPr>
        <p:sp>
          <p:nvSpPr>
            <p:cNvPr id="1316" name="RMARKDOWN CHEAT SHEET"/>
            <p:cNvSpPr txBox="1"/>
            <p:nvPr/>
          </p:nvSpPr>
          <p:spPr>
            <a:xfrm>
              <a:off x="1447799" y="1194407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 CHEAT SHEET </a:t>
              </a:r>
            </a:p>
          </p:txBody>
        </p:sp>
        <p:sp>
          <p:nvSpPr>
            <p:cNvPr id="1317" name="https://rstudio.com/wp-content/uploads/2016/03/rmarkdown-cheatsheet-2.0.pdf"/>
            <p:cNvSpPr txBox="1"/>
            <p:nvPr/>
          </p:nvSpPr>
          <p:spPr>
            <a:xfrm>
              <a:off x="1686609" y="-1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https://rstudio.com/wp-content/uploads/2016/03/rmarkdown-cheatsheet-2.0.pdf</a:t>
              </a:r>
            </a:p>
          </p:txBody>
        </p:sp>
        <p:sp>
          <p:nvSpPr>
            <p:cNvPr id="1318" name="Line"/>
            <p:cNvSpPr/>
            <p:nvPr/>
          </p:nvSpPr>
          <p:spPr>
            <a:xfrm>
              <a:off x="88391" y="173029"/>
              <a:ext cx="135184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20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2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3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4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5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Begin .Rmd:</a:t>
            </a:r>
          </a:p>
        </p:txBody>
      </p:sp>
      <p:sp>
        <p:nvSpPr>
          <p:cNvPr id="1326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7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328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Figure Options:</a:t>
            </a:r>
          </a:p>
        </p:txBody>
      </p:sp>
      <p:sp>
        <p:nvSpPr>
          <p:cNvPr id="1329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Options:</a:t>
            </a:r>
          </a:p>
        </p:txBody>
      </p:sp>
      <p:sp>
        <p:nvSpPr>
          <p:cNvPr id="1330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Header:</a:t>
            </a:r>
          </a:p>
        </p:txBody>
      </p:sp>
      <p:sp>
        <p:nvSpPr>
          <p:cNvPr id="1331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3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4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5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336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7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8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Option:</a:t>
            </a:r>
          </a:p>
        </p:txBody>
      </p:sp>
      <p:sp>
        <p:nvSpPr>
          <p:cNvPr id="1339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0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341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342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3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344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345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  <p:sp>
        <p:nvSpPr>
          <p:cNvPr id="1346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Lists:</a:t>
            </a:r>
          </a:p>
        </p:txBody>
      </p:sp>
      <p:sp>
        <p:nvSpPr>
          <p:cNvPr id="1347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348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9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55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2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3" name="R MARKDOWN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MARKDOWN</a:t>
              </a:r>
            </a:p>
          </p:txBody>
        </p:sp>
        <p:sp>
          <p:nvSpPr>
            <p:cNvPr id="1354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01" name="Group"/>
          <p:cNvGrpSpPr/>
          <p:nvPr/>
        </p:nvGrpSpPr>
        <p:grpSpPr>
          <a:xfrm>
            <a:off x="1193626" y="3620536"/>
            <a:ext cx="12985615" cy="7314333"/>
            <a:chOff x="0" y="0"/>
            <a:chExt cx="12985613" cy="7314332"/>
          </a:xfrm>
        </p:grpSpPr>
        <p:sp>
          <p:nvSpPr>
            <p:cNvPr id="1356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28"/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3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4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85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86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387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388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389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0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4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5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6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7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8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9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400" name="Oval 29"/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2" name="R markdown…"/>
          <p:cNvSpPr txBox="1"/>
          <p:nvPr/>
        </p:nvSpPr>
        <p:spPr>
          <a:xfrm>
            <a:off x="13065388" y="8175858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403" name="Oval 23"/>
          <p:cNvSpPr/>
          <p:nvPr/>
        </p:nvSpPr>
        <p:spPr>
          <a:xfrm>
            <a:off x="13718453" y="8806758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4" name="Oval 23"/>
          <p:cNvSpPr/>
          <p:nvPr/>
        </p:nvSpPr>
        <p:spPr>
          <a:xfrm>
            <a:off x="13718453" y="9246532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5" name="Oval 23"/>
          <p:cNvSpPr/>
          <p:nvPr/>
        </p:nvSpPr>
        <p:spPr>
          <a:xfrm>
            <a:off x="13718453" y="9707760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6" name="Oval 23"/>
          <p:cNvSpPr/>
          <p:nvPr/>
        </p:nvSpPr>
        <p:spPr>
          <a:xfrm>
            <a:off x="13718453" y="10166973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7" name="Oval 23"/>
          <p:cNvSpPr/>
          <p:nvPr/>
        </p:nvSpPr>
        <p:spPr>
          <a:xfrm>
            <a:off x="13718453" y="10607137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8" name="Oval 23"/>
          <p:cNvSpPr/>
          <p:nvPr/>
        </p:nvSpPr>
        <p:spPr>
          <a:xfrm>
            <a:off x="12812520" y="8374958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9" name="2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0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2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4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2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25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7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8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9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</a:t>
              </a:r>
              <a:r>
                <a:rPr dirty="0">
                  <a:solidFill>
                    <a:srgbClr val="374556"/>
                  </a:solidFill>
                </a:rPr>
                <a:t>(</a:t>
              </a:r>
              <a:r>
                <a:rPr u="sng" dirty="0">
                  <a:solidFill>
                    <a:srgbClr val="374556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https://cran.r-project.org/</a:t>
              </a:r>
              <a:r>
                <a:rPr dirty="0">
                  <a:solidFill>
                    <a:srgbClr val="374556"/>
                  </a:solidFill>
                </a:rPr>
                <a:t>)</a:t>
              </a:r>
            </a:p>
          </p:txBody>
        </p:sp>
        <p:sp>
          <p:nvSpPr>
            <p:cNvPr id="130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</a:t>
              </a:r>
              <a:r>
                <a:rPr dirty="0">
                  <a:solidFill>
                    <a:srgbClr val="374556"/>
                  </a:solidFill>
                </a:rPr>
                <a:t>R-studio (</a:t>
              </a:r>
              <a:r>
                <a:rPr u="sng" dirty="0">
                  <a:solidFill>
                    <a:srgbClr val="374556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http://www.rstudio.com/download</a:t>
              </a:r>
              <a:r>
                <a:rPr dirty="0">
                  <a:solidFill>
                    <a:srgbClr val="374556"/>
                  </a:solidFill>
                </a:rPr>
                <a:t>)</a:t>
              </a:r>
            </a:p>
          </p:txBody>
        </p:sp>
        <p:sp>
          <p:nvSpPr>
            <p:cNvPr id="131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solidFill>
                    <a:srgbClr val="374556"/>
                  </a:solidFill>
                </a:rP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https://github.com/Center-for-Health-Data-Science/FromExceltoR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</p:grpSp>
      <p:pic>
        <p:nvPicPr>
          <p:cNvPr id="133" name="91on5Tt+MVL.jpg" descr="91on5Tt+MVL.jpg"/>
          <p:cNvPicPr>
            <a:picLocks noChangeAspect="1"/>
          </p:cNvPicPr>
          <p:nvPr/>
        </p:nvPicPr>
        <p:blipFill>
          <a:blip r:embed="rId7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4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6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7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38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39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(.R, .</a:t>
            </a:r>
            <a:r>
              <a:rPr dirty="0" err="1"/>
              <a:t>Rmd</a:t>
            </a:r>
            <a:r>
              <a:rPr dirty="0"/>
              <a:t>) &amp; exercises</a:t>
            </a:r>
          </a:p>
        </p:txBody>
      </p:sp>
      <p:sp>
        <p:nvSpPr>
          <p:cNvPr id="140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" name="2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5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2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413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4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6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5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7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418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Well-defined “additive” (+) structure.</a:t>
              </a:r>
            </a:p>
          </p:txBody>
        </p:sp>
        <p:sp>
          <p:nvSpPr>
            <p:cNvPr id="1419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420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6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7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8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31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9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0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2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3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4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4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6" name="Fig2.png" descr="Fig2.png"/>
            <p:cNvPicPr>
              <a:picLocks noChangeAspect="1"/>
            </p:cNvPicPr>
            <p:nvPr/>
          </p:nvPicPr>
          <p:blipFill>
            <a:blip r:embed="rId3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7" name="Fig2.png" descr="Fig2.png"/>
            <p:cNvPicPr>
              <a:picLocks/>
            </p:cNvPicPr>
            <p:nvPr/>
          </p:nvPicPr>
          <p:blipFill>
            <a:blip r:embed="rId4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5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5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1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2" name="Fig1.png" descr="Fig1.png"/>
            <p:cNvPicPr>
              <a:picLocks noChangeAspect="1"/>
            </p:cNvPicPr>
            <p:nvPr/>
          </p:nvPicPr>
          <p:blipFill>
            <a:blip r:embed="rId6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3" name="Fig2.png" descr="Fig2.png"/>
            <p:cNvPicPr>
              <a:picLocks noChangeAspect="1"/>
            </p:cNvPicPr>
            <p:nvPr/>
          </p:nvPicPr>
          <p:blipFill>
            <a:blip r:embed="rId7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5" name="2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2E602C41-D9A0-DCC0-C0BD-44CEE3755C40}"/>
              </a:ext>
            </a:extLst>
          </p:cNvPr>
          <p:cNvSpPr txBox="1"/>
          <p:nvPr/>
        </p:nvSpPr>
        <p:spPr>
          <a:xfrm>
            <a:off x="9964441" y="3862055"/>
            <a:ext cx="1041135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374556"/>
                </a:solidFill>
                <a:latin typeface="Courier"/>
              </a:rPr>
              <a:t>g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gplot(my_wine, aes(.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..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))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5E71A945-B42E-8C37-D1AB-AD973EB8EF30}"/>
              </a:ext>
            </a:extLst>
          </p:cNvPr>
          <p:cNvSpPr/>
          <p:nvPr/>
        </p:nvSpPr>
        <p:spPr>
          <a:xfrm>
            <a:off x="-29388" y="-53314"/>
            <a:ext cx="24430076" cy="300178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5759783E-C869-E310-A8A0-2A1B62F4C2B0}"/>
              </a:ext>
            </a:extLst>
          </p:cNvPr>
          <p:cNvSpPr/>
          <p:nvPr/>
        </p:nvSpPr>
        <p:spPr>
          <a:xfrm>
            <a:off x="696654" y="1131609"/>
            <a:ext cx="1350009" cy="1"/>
          </a:xfrm>
          <a:prstGeom prst="line">
            <a:avLst/>
          </a:prstGeom>
          <a:noFill/>
          <a:ln w="889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" name="GGPLOT CHEAT SHEET">
            <a:extLst>
              <a:ext uri="{FF2B5EF4-FFF2-40B4-BE49-F238E27FC236}">
                <a16:creationId xmlns:a16="http://schemas.microsoft.com/office/drawing/2014/main" id="{8296FFEE-35DC-7A20-5A19-79CCCD2FBEDA}"/>
              </a:ext>
            </a:extLst>
          </p:cNvPr>
          <p:cNvSpPr txBox="1"/>
          <p:nvPr/>
        </p:nvSpPr>
        <p:spPr>
          <a:xfrm>
            <a:off x="6189284" y="1131609"/>
            <a:ext cx="11400192" cy="1231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GGPLOT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BASIC</a:t>
            </a:r>
            <a:r>
              <a:rPr dirty="0"/>
              <a:t> </a:t>
            </a:r>
            <a:r>
              <a:rPr lang="en-US" dirty="0"/>
              <a:t>STRUCTURE</a:t>
            </a:r>
            <a:r>
              <a:rPr dirty="0"/>
              <a:t> </a:t>
            </a:r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F3D9A353-DC0A-BE73-E261-658568C9925C}"/>
              </a:ext>
            </a:extLst>
          </p:cNvPr>
          <p:cNvSpPr/>
          <p:nvPr/>
        </p:nvSpPr>
        <p:spPr>
          <a:xfrm>
            <a:off x="855878" y="13034135"/>
            <a:ext cx="1656474" cy="1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DFE2D8-196E-3C68-7CF8-346F30CB5BA2}"/>
              </a:ext>
            </a:extLst>
          </p:cNvPr>
          <p:cNvSpPr txBox="1"/>
          <p:nvPr/>
        </p:nvSpPr>
        <p:spPr>
          <a:xfrm>
            <a:off x="16142715" y="7003818"/>
            <a:ext cx="879901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column to base the color on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A7A36786-8560-07AD-E5D6-2BDDFCB7503D}"/>
              </a:ext>
            </a:extLst>
          </p:cNvPr>
          <p:cNvSpPr/>
          <p:nvPr/>
        </p:nvSpPr>
        <p:spPr>
          <a:xfrm flipH="1">
            <a:off x="15158660" y="4916435"/>
            <a:ext cx="34026" cy="489600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3CDAEDDC-726F-6E0E-F027-5AF7025F2BA9}"/>
              </a:ext>
            </a:extLst>
          </p:cNvPr>
          <p:cNvSpPr/>
          <p:nvPr/>
        </p:nvSpPr>
        <p:spPr>
          <a:xfrm>
            <a:off x="15189140" y="56872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C9A9690E-D359-C488-742B-DB721162ADEB}"/>
              </a:ext>
            </a:extLst>
          </p:cNvPr>
          <p:cNvSpPr/>
          <p:nvPr/>
        </p:nvSpPr>
        <p:spPr>
          <a:xfrm>
            <a:off x="15158660" y="65127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B3102BE2-EBA8-24EC-EC19-4686E763343E}"/>
              </a:ext>
            </a:extLst>
          </p:cNvPr>
          <p:cNvSpPr/>
          <p:nvPr/>
        </p:nvSpPr>
        <p:spPr>
          <a:xfrm>
            <a:off x="15158660" y="73382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E86166E9-0A06-A827-221A-DD89C6B7EAE7}"/>
              </a:ext>
            </a:extLst>
          </p:cNvPr>
          <p:cNvSpPr/>
          <p:nvPr/>
        </p:nvSpPr>
        <p:spPr>
          <a:xfrm>
            <a:off x="15158660" y="81637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38957CA8-5C15-9FB2-2409-A8A3A9F20D2A}"/>
              </a:ext>
            </a:extLst>
          </p:cNvPr>
          <p:cNvSpPr/>
          <p:nvPr/>
        </p:nvSpPr>
        <p:spPr>
          <a:xfrm>
            <a:off x="15158660" y="89892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9193F-DA20-7A5D-4ABA-F98B218EFB17}"/>
              </a:ext>
            </a:extLst>
          </p:cNvPr>
          <p:cNvSpPr txBox="1"/>
          <p:nvPr/>
        </p:nvSpPr>
        <p:spPr>
          <a:xfrm>
            <a:off x="16142715" y="5356724"/>
            <a:ext cx="52838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>
                <a:solidFill>
                  <a:srgbClr val="374556"/>
                </a:solidFill>
              </a:rPr>
              <a:t>x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what's on the x-axis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9418C7-252D-0D4C-888E-BC041156E15C}"/>
              </a:ext>
            </a:extLst>
          </p:cNvPr>
          <p:cNvSpPr txBox="1"/>
          <p:nvPr/>
        </p:nvSpPr>
        <p:spPr>
          <a:xfrm>
            <a:off x="16142715" y="6168743"/>
            <a:ext cx="52838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y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what's on the y-axis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831CDF-52D2-3A9E-97E9-9F4FAF6FD1CF}"/>
              </a:ext>
            </a:extLst>
          </p:cNvPr>
          <p:cNvSpPr txBox="1"/>
          <p:nvPr/>
        </p:nvSpPr>
        <p:spPr>
          <a:xfrm>
            <a:off x="16142715" y="7792781"/>
            <a:ext cx="52838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fill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column to base the fill on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32C47F-ACEF-0583-B7D3-0C7BEAEF1109}"/>
              </a:ext>
            </a:extLst>
          </p:cNvPr>
          <p:cNvSpPr txBox="1"/>
          <p:nvPr/>
        </p:nvSpPr>
        <p:spPr>
          <a:xfrm>
            <a:off x="16142715" y="8665760"/>
            <a:ext cx="52838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size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column to base size on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2A580A-F67B-90D3-AA72-04E4F4BB5972}"/>
              </a:ext>
            </a:extLst>
          </p:cNvPr>
          <p:cNvSpPr txBox="1"/>
          <p:nvPr/>
        </p:nvSpPr>
        <p:spPr>
          <a:xfrm>
            <a:off x="16142715" y="9454921"/>
            <a:ext cx="581705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shape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column to base shape on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651FE23C-8267-BFE8-563E-013EA9E77DBA}"/>
              </a:ext>
            </a:extLst>
          </p:cNvPr>
          <p:cNvSpPr/>
          <p:nvPr/>
        </p:nvSpPr>
        <p:spPr>
          <a:xfrm>
            <a:off x="15158660" y="97893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4CC06C-F64A-3E4D-19DB-E0459CB4BDFA}"/>
              </a:ext>
            </a:extLst>
          </p:cNvPr>
          <p:cNvSpPr txBox="1"/>
          <p:nvPr/>
        </p:nvSpPr>
        <p:spPr>
          <a:xfrm rot="16200000">
            <a:off x="13096315" y="2147926"/>
            <a:ext cx="41465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200" dirty="0">
                <a:solidFill>
                  <a:srgbClr val="374556"/>
                </a:solidFill>
              </a:rPr>
              <a:t>{</a:t>
            </a:r>
            <a:endParaRPr kumimoji="0" lang="en-GB" sz="7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sym typeface="Calibri"/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DF27A316-A0F8-020D-DE8A-DCADEA946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134675"/>
              </p:ext>
            </p:extLst>
          </p:nvPr>
        </p:nvGraphicFramePr>
        <p:xfrm>
          <a:off x="855878" y="3967628"/>
          <a:ext cx="7508517" cy="2631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510">
                  <a:extLst>
                    <a:ext uri="{9D8B030D-6E8A-4147-A177-3AD203B41FA5}">
                      <a16:colId xmlns:a16="http://schemas.microsoft.com/office/drawing/2014/main" val="957514194"/>
                    </a:ext>
                  </a:extLst>
                </a:gridCol>
                <a:gridCol w="1300578">
                  <a:extLst>
                    <a:ext uri="{9D8B030D-6E8A-4147-A177-3AD203B41FA5}">
                      <a16:colId xmlns:a16="http://schemas.microsoft.com/office/drawing/2014/main" val="2705506175"/>
                    </a:ext>
                  </a:extLst>
                </a:gridCol>
                <a:gridCol w="1575972">
                  <a:extLst>
                    <a:ext uri="{9D8B030D-6E8A-4147-A177-3AD203B41FA5}">
                      <a16:colId xmlns:a16="http://schemas.microsoft.com/office/drawing/2014/main" val="41275062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260733559"/>
                    </a:ext>
                  </a:extLst>
                </a:gridCol>
                <a:gridCol w="1166657">
                  <a:extLst>
                    <a:ext uri="{9D8B030D-6E8A-4147-A177-3AD203B41FA5}">
                      <a16:colId xmlns:a16="http://schemas.microsoft.com/office/drawing/2014/main" val="2052329950"/>
                    </a:ext>
                  </a:extLst>
                </a:gridCol>
              </a:tblGrid>
              <a:tr h="695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Type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lc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Country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Flavonoids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Color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045766"/>
                  </a:ext>
                </a:extLst>
              </a:tr>
              <a:tr h="6828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Barolo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14.5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Italy</a:t>
                      </a:r>
                      <a:endParaRPr lang="en-DK" sz="2400" b="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3.64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5.4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033048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DK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  <a:r>
                        <a:rPr lang="en-US" sz="2400" dirty="0" err="1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arbera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12.0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Italy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2.41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4.5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344431"/>
                  </a:ext>
                </a:extLst>
              </a:tr>
              <a:tr h="551603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err="1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Merlot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13.5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France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1.57</a:t>
                      </a:r>
                      <a:endParaRPr lang="en-DK" sz="2400" b="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3.8</a:t>
                      </a:r>
                      <a:endParaRPr lang="en-DK" sz="2400" b="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59984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90D88B4B-D2B5-C951-FCBF-B1ADA414660F}"/>
              </a:ext>
            </a:extLst>
          </p:cNvPr>
          <p:cNvSpPr txBox="1"/>
          <p:nvPr/>
        </p:nvSpPr>
        <p:spPr>
          <a:xfrm>
            <a:off x="14913535" y="3862055"/>
            <a:ext cx="6503934" cy="59503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374556"/>
                </a:solidFill>
                <a:latin typeface="Courier"/>
              </a:rPr>
              <a:t>x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 = Type, y = Alc))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E2C4B3-08DB-B934-B036-45D876B9C2C4}"/>
              </a:ext>
            </a:extLst>
          </p:cNvPr>
          <p:cNvSpPr txBox="1"/>
          <p:nvPr/>
        </p:nvSpPr>
        <p:spPr>
          <a:xfrm>
            <a:off x="20185141" y="3869064"/>
            <a:ext cx="97818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+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3BB931-0EEB-6A6C-B60A-12FE706015AF}"/>
              </a:ext>
            </a:extLst>
          </p:cNvPr>
          <p:cNvSpPr txBox="1"/>
          <p:nvPr/>
        </p:nvSpPr>
        <p:spPr>
          <a:xfrm>
            <a:off x="10793108" y="4681512"/>
            <a:ext cx="505613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374556"/>
                </a:solidFill>
                <a:latin typeface="Courier"/>
              </a:rPr>
              <a:t>g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eom_col()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B06BC65-3701-4EE7-14DD-4A28CF917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784" y="7598853"/>
            <a:ext cx="8223121" cy="5179918"/>
          </a:xfrm>
          <a:prstGeom prst="rect">
            <a:avLst/>
          </a:prstGeom>
        </p:spPr>
      </p:pic>
      <p:pic>
        <p:nvPicPr>
          <p:cNvPr id="55" name="Picture 5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28E4116F-63A3-DDAD-0202-BDB560978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83" y="7588112"/>
            <a:ext cx="8651097" cy="519065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3A44F2F-FE4A-0A64-864D-73C02D3F517B}"/>
              </a:ext>
            </a:extLst>
          </p:cNvPr>
          <p:cNvSpPr txBox="1"/>
          <p:nvPr/>
        </p:nvSpPr>
        <p:spPr>
          <a:xfrm>
            <a:off x="19177385" y="3862055"/>
            <a:ext cx="5163435" cy="59360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374556"/>
                </a:solidFill>
                <a:latin typeface="Courier"/>
              </a:rPr>
              <a:t>, fill = Country)) +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69962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28" grpId="0" animBg="1"/>
      <p:bldP spid="30" grpId="0" animBg="1"/>
      <p:bldP spid="31" grpId="0" animBg="1"/>
      <p:bldP spid="32" grpId="0" animBg="1"/>
      <p:bldP spid="32" grpId="1" animBg="1"/>
      <p:bldP spid="33" grpId="0" animBg="1"/>
      <p:bldP spid="33" grpId="1" animBg="1"/>
      <p:bldP spid="33" grpId="2" animBg="1"/>
      <p:bldP spid="34" grpId="0" animBg="1"/>
      <p:bldP spid="34" grpId="1" animBg="1"/>
      <p:bldP spid="35" grpId="0"/>
      <p:bldP spid="36" grpId="0"/>
      <p:bldP spid="38" grpId="0"/>
      <p:bldP spid="38" grpId="1"/>
      <p:bldP spid="38" grpId="2"/>
      <p:bldP spid="39" grpId="0"/>
      <p:bldP spid="39" grpId="1"/>
      <p:bldP spid="40" grpId="0"/>
      <p:bldP spid="40" grpId="1"/>
      <p:bldP spid="41" grpId="0" animBg="1"/>
      <p:bldP spid="41" grpId="1" animBg="1"/>
      <p:bldP spid="44" grpId="0"/>
      <p:bldP spid="47" grpId="0" animBg="1"/>
      <p:bldP spid="48" grpId="0"/>
      <p:bldP spid="49" grpId="0"/>
      <p:bldP spid="5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9B4280-FA6C-3CAE-712B-D23C60402512}"/>
              </a:ext>
            </a:extLst>
          </p:cNvPr>
          <p:cNvSpPr txBox="1"/>
          <p:nvPr/>
        </p:nvSpPr>
        <p:spPr>
          <a:xfrm>
            <a:off x="1041400" y="3450215"/>
            <a:ext cx="68580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74556"/>
                </a:solidFill>
              </a:rPr>
              <a:t>g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eoms inherit the parameters from the ggplot they are added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A9B57-B00C-AD25-0ED7-0C0EE068FBE1}"/>
              </a:ext>
            </a:extLst>
          </p:cNvPr>
          <p:cNvSpPr txBox="1"/>
          <p:nvPr/>
        </p:nvSpPr>
        <p:spPr>
          <a:xfrm>
            <a:off x="17098452" y="3450215"/>
            <a:ext cx="68580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Things outside the aes apply to everything!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20A9D-0A72-AAD1-7552-905195025607}"/>
              </a:ext>
            </a:extLst>
          </p:cNvPr>
          <p:cNvSpPr txBox="1"/>
          <p:nvPr/>
        </p:nvSpPr>
        <p:spPr>
          <a:xfrm>
            <a:off x="290254" y="6323449"/>
            <a:ext cx="10098346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ggplot(my_wine, aes(x = Type, 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		   y = Alc, 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                fill = country))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 + g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eom_col()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DB673-BF5A-010F-C8BC-366FD1F6DC01}"/>
              </a:ext>
            </a:extLst>
          </p:cNvPr>
          <p:cNvSpPr txBox="1"/>
          <p:nvPr/>
        </p:nvSpPr>
        <p:spPr>
          <a:xfrm>
            <a:off x="17246600" y="6323449"/>
            <a:ext cx="7063020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ggplot(my_wine, aes(x = Type, 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                y = Alc))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 + g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eom_col(</a:t>
            </a:r>
            <a:r>
              <a:rPr lang="en-US" sz="2800" dirty="0">
                <a:solidFill>
                  <a:srgbClr val="374556"/>
                </a:solidFill>
                <a:latin typeface="Courier"/>
              </a:rPr>
              <a:t>fill = 'green'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)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F400E-6B16-BACA-F79A-0BDBF4FC79A2}"/>
              </a:ext>
            </a:extLst>
          </p:cNvPr>
          <p:cNvSpPr txBox="1"/>
          <p:nvPr/>
        </p:nvSpPr>
        <p:spPr>
          <a:xfrm>
            <a:off x="9224452" y="3450215"/>
            <a:ext cx="68580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But you can also specify additional parameters directly in the geom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0DA54F-875E-971B-8063-6C95719AB7E5}"/>
              </a:ext>
            </a:extLst>
          </p:cNvPr>
          <p:cNvSpPr txBox="1"/>
          <p:nvPr/>
        </p:nvSpPr>
        <p:spPr>
          <a:xfrm>
            <a:off x="8729154" y="6323449"/>
            <a:ext cx="7823200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ggplot(my_wine, aes(x = Type, 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                y = Alc))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+ g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eom_col(aes(fill = Country))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D0D445A2-0A05-F4E3-883C-2B39F1CE77F3}"/>
              </a:ext>
            </a:extLst>
          </p:cNvPr>
          <p:cNvSpPr/>
          <p:nvPr/>
        </p:nvSpPr>
        <p:spPr>
          <a:xfrm>
            <a:off x="-29388" y="-53314"/>
            <a:ext cx="24430076" cy="300178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8FB3246C-9EE6-C0E3-43C2-8D94AA3BBB4B}"/>
              </a:ext>
            </a:extLst>
          </p:cNvPr>
          <p:cNvSpPr/>
          <p:nvPr/>
        </p:nvSpPr>
        <p:spPr>
          <a:xfrm>
            <a:off x="696654" y="1131609"/>
            <a:ext cx="1350009" cy="1"/>
          </a:xfrm>
          <a:prstGeom prst="line">
            <a:avLst/>
          </a:prstGeom>
          <a:noFill/>
          <a:ln w="889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GGPLOT CHEAT SHEET">
            <a:extLst>
              <a:ext uri="{FF2B5EF4-FFF2-40B4-BE49-F238E27FC236}">
                <a16:creationId xmlns:a16="http://schemas.microsoft.com/office/drawing/2014/main" id="{2E2638BB-6D19-0373-FBE9-92341E9ED040}"/>
              </a:ext>
            </a:extLst>
          </p:cNvPr>
          <p:cNvSpPr txBox="1"/>
          <p:nvPr/>
        </p:nvSpPr>
        <p:spPr>
          <a:xfrm>
            <a:off x="6189284" y="623609"/>
            <a:ext cx="11400192" cy="1231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GGPLOT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INHERITANCE </a:t>
            </a:r>
          </a:p>
          <a:p>
            <a:r>
              <a:rPr lang="en-US" dirty="0"/>
              <a:t>AND THE AES</a:t>
            </a:r>
            <a:endParaRPr dirty="0"/>
          </a:p>
        </p:txBody>
      </p:sp>
      <p:pic>
        <p:nvPicPr>
          <p:cNvPr id="14" name="Picture 13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92197ED1-9E74-A58B-823E-E67BC1C58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58" y="8891140"/>
            <a:ext cx="6618546" cy="3971127"/>
          </a:xfrm>
          <a:prstGeom prst="rect">
            <a:avLst/>
          </a:prstGeom>
        </p:spPr>
      </p:pic>
      <p:pic>
        <p:nvPicPr>
          <p:cNvPr id="16" name="Picture 15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85EF6FA6-6755-C04A-CAE0-FDC4163F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698" y="8891140"/>
            <a:ext cx="6541056" cy="3924633"/>
          </a:xfrm>
          <a:prstGeom prst="rect">
            <a:avLst/>
          </a:prstGeom>
        </p:spPr>
      </p:pic>
      <p:pic>
        <p:nvPicPr>
          <p:cNvPr id="18" name="Picture 17" descr="A graph of a number of bars&#10;&#10;Description automatically generated">
            <a:extLst>
              <a:ext uri="{FF2B5EF4-FFF2-40B4-BE49-F238E27FC236}">
                <a16:creationId xmlns:a16="http://schemas.microsoft.com/office/drawing/2014/main" id="{CCAA4BB7-DBC7-F8B9-7A6A-FC6D3F657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1780" y="8891140"/>
            <a:ext cx="6541056" cy="3924633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4B80D44-61FB-F000-9860-298B4527CB99}"/>
              </a:ext>
            </a:extLst>
          </p:cNvPr>
          <p:cNvSpPr/>
          <p:nvPr/>
        </p:nvSpPr>
        <p:spPr>
          <a:xfrm>
            <a:off x="3822357" y="7746999"/>
            <a:ext cx="1587843" cy="719653"/>
          </a:xfrm>
          <a:custGeom>
            <a:avLst/>
            <a:gdLst>
              <a:gd name="connsiteX0" fmla="*/ 1600200 w 1600200"/>
              <a:gd name="connsiteY0" fmla="*/ 0 h 848126"/>
              <a:gd name="connsiteX1" fmla="*/ 1168400 w 1600200"/>
              <a:gd name="connsiteY1" fmla="*/ 838200 h 848126"/>
              <a:gd name="connsiteX2" fmla="*/ 0 w 1600200"/>
              <a:gd name="connsiteY2" fmla="*/ 457200 h 848126"/>
              <a:gd name="connsiteX0" fmla="*/ 1600200 w 1600200"/>
              <a:gd name="connsiteY0" fmla="*/ 0 h 851736"/>
              <a:gd name="connsiteX1" fmla="*/ 1168400 w 1600200"/>
              <a:gd name="connsiteY1" fmla="*/ 838200 h 851736"/>
              <a:gd name="connsiteX2" fmla="*/ 0 w 1600200"/>
              <a:gd name="connsiteY2" fmla="*/ 457200 h 851736"/>
              <a:gd name="connsiteX0" fmla="*/ 1587843 w 1587843"/>
              <a:gd name="connsiteY0" fmla="*/ 0 h 849603"/>
              <a:gd name="connsiteX1" fmla="*/ 1156043 w 1587843"/>
              <a:gd name="connsiteY1" fmla="*/ 838200 h 849603"/>
              <a:gd name="connsiteX2" fmla="*/ 0 w 1587843"/>
              <a:gd name="connsiteY2" fmla="*/ 395417 h 849603"/>
              <a:gd name="connsiteX0" fmla="*/ 1587843 w 1587843"/>
              <a:gd name="connsiteY0" fmla="*/ 0 h 719653"/>
              <a:gd name="connsiteX1" fmla="*/ 1032476 w 1587843"/>
              <a:gd name="connsiteY1" fmla="*/ 702275 h 719653"/>
              <a:gd name="connsiteX2" fmla="*/ 0 w 1587843"/>
              <a:gd name="connsiteY2" fmla="*/ 395417 h 71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7843" h="719653">
                <a:moveTo>
                  <a:pt x="1587843" y="0"/>
                </a:moveTo>
                <a:cubicBezTo>
                  <a:pt x="1505293" y="381000"/>
                  <a:pt x="1299176" y="626075"/>
                  <a:pt x="1032476" y="702275"/>
                </a:cubicBezTo>
                <a:cubicBezTo>
                  <a:pt x="765776" y="778475"/>
                  <a:pt x="55262" y="590951"/>
                  <a:pt x="0" y="395417"/>
                </a:cubicBezTo>
              </a:path>
            </a:pathLst>
          </a:custGeom>
          <a:noFill/>
          <a:ln w="19050" cap="flat">
            <a:solidFill>
              <a:srgbClr val="C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913298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51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448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ADDITIVE STRUCTURE</a:t>
              </a:r>
            </a:p>
          </p:txBody>
        </p:sp>
        <p:sp>
          <p:nvSpPr>
            <p:cNvPr id="1449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0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45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60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453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59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454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5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1456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7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458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DATASET, SAMPLES &amp; OBSERVATIONS</a:t>
                </a:r>
              </a:p>
            </p:txBody>
          </p:sp>
        </p:grpSp>
      </p:grpSp>
      <p:grpSp>
        <p:nvGrpSpPr>
          <p:cNvPr id="1468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461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67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462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+ </a:t>
                </a:r>
                <a:r>
                  <a:rPr dirty="0" err="1"/>
                  <a:t>geom_boxplot</a:t>
                </a:r>
                <a:r>
                  <a:rPr dirty="0"/>
                  <a:t>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grpSp>
            <p:nvGrpSpPr>
              <p:cNvPr id="1466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3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4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5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475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469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4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470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1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2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+ </a:t>
                </a:r>
                <a:r>
                  <a:rPr dirty="0" err="1"/>
                  <a:t>geom_boxplot</a:t>
                </a:r>
                <a:r>
                  <a:rPr dirty="0"/>
                  <a:t>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473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482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6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1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7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8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9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80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489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3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8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4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5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6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7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494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90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1491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2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493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sp>
        <p:nvSpPr>
          <p:cNvPr id="1495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96" name="plot1.pdf" descr="plot1.pdf"/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plot2.pdf" descr="plot2.pdf"/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0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498" name="plot3.pdf" descr="plot3.pdf"/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9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3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501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2" name="plot5.pdf" descr="plot5.pdf"/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" grpId="1" animBg="1" advAuto="0"/>
      <p:bldP spid="1468" grpId="2" animBg="1" advAuto="0"/>
      <p:bldP spid="1475" grpId="3" animBg="1" advAuto="0"/>
      <p:bldP spid="1482" grpId="5" animBg="1" advAuto="0"/>
      <p:bldP spid="1489" grpId="7" animBg="1" advAuto="0"/>
      <p:bldP spid="1494" grpId="8" animBg="1" advAuto="0"/>
      <p:bldP spid="1497" grpId="4" animBg="1" advAuto="0"/>
      <p:bldP spid="1500" grpId="6" animBg="1" advAuto="0"/>
      <p:bldP spid="1503" grpId="9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69CC9-3BE8-806A-E9EC-71B09E0BB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2309AA0-328A-7E0A-77A2-B54FB9769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66949"/>
              </p:ext>
            </p:extLst>
          </p:nvPr>
        </p:nvGraphicFramePr>
        <p:xfrm>
          <a:off x="2265866" y="7141301"/>
          <a:ext cx="3840814" cy="4286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056">
                  <a:extLst>
                    <a:ext uri="{9D8B030D-6E8A-4147-A177-3AD203B41FA5}">
                      <a16:colId xmlns:a16="http://schemas.microsoft.com/office/drawing/2014/main" val="957514194"/>
                    </a:ext>
                  </a:extLst>
                </a:gridCol>
                <a:gridCol w="1700758">
                  <a:extLst>
                    <a:ext uri="{9D8B030D-6E8A-4147-A177-3AD203B41FA5}">
                      <a16:colId xmlns:a16="http://schemas.microsoft.com/office/drawing/2014/main" val="2705506175"/>
                    </a:ext>
                  </a:extLst>
                </a:gridCol>
              </a:tblGrid>
              <a:tr h="695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Sample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Measure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045766"/>
                  </a:ext>
                </a:extLst>
              </a:tr>
              <a:tr h="6828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033048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-0.1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344431"/>
                  </a:ext>
                </a:extLst>
              </a:tr>
              <a:tr h="551603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599846"/>
                  </a:ext>
                </a:extLst>
              </a:tr>
              <a:tr h="5516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1.8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288138"/>
                  </a:ext>
                </a:extLst>
              </a:tr>
              <a:tr h="5516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238018"/>
                  </a:ext>
                </a:extLst>
              </a:tr>
              <a:tr h="5516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…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…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834265"/>
                  </a:ext>
                </a:extLst>
              </a:tr>
            </a:tbl>
          </a:graphicData>
        </a:graphic>
      </p:graphicFrame>
      <p:sp>
        <p:nvSpPr>
          <p:cNvPr id="1447" name="Rectangle">
            <a:extLst>
              <a:ext uri="{FF2B5EF4-FFF2-40B4-BE49-F238E27FC236}">
                <a16:creationId xmlns:a16="http://schemas.microsoft.com/office/drawing/2014/main" id="{5C3E28DB-D422-0660-8D99-DA8CF81633BB}"/>
              </a:ext>
            </a:extLst>
          </p:cNvPr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51" name="Group">
            <a:extLst>
              <a:ext uri="{FF2B5EF4-FFF2-40B4-BE49-F238E27FC236}">
                <a16:creationId xmlns:a16="http://schemas.microsoft.com/office/drawing/2014/main" id="{CBEB6054-B9C7-8C12-0F3C-03D4F2449AD7}"/>
              </a:ext>
            </a:extLst>
          </p:cNvPr>
          <p:cNvGrpSpPr/>
          <p:nvPr/>
        </p:nvGrpSpPr>
        <p:grpSpPr>
          <a:xfrm>
            <a:off x="608383" y="1131609"/>
            <a:ext cx="7509825" cy="3163201"/>
            <a:chOff x="0" y="-411406"/>
            <a:chExt cx="7509824" cy="3163200"/>
          </a:xfrm>
        </p:grpSpPr>
        <p:sp>
          <p:nvSpPr>
            <p:cNvPr id="1448" name="GGPLOT2…">
              <a:extLst>
                <a:ext uri="{FF2B5EF4-FFF2-40B4-BE49-F238E27FC236}">
                  <a16:creationId xmlns:a16="http://schemas.microsoft.com/office/drawing/2014/main" id="{6FAB45FB-C4D5-FB01-A0BE-A8A5D5B0F7BB}"/>
                </a:ext>
              </a:extLst>
            </p:cNvPr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ADDITIVE STRUCTURE</a:t>
              </a:r>
            </a:p>
          </p:txBody>
        </p:sp>
        <p:sp>
          <p:nvSpPr>
            <p:cNvPr id="1449" name="Line">
              <a:extLst>
                <a:ext uri="{FF2B5EF4-FFF2-40B4-BE49-F238E27FC236}">
                  <a16:creationId xmlns:a16="http://schemas.microsoft.com/office/drawing/2014/main" id="{4219A54F-9208-AB46-ADB2-F801BFB6E2A2}"/>
                </a:ext>
              </a:extLst>
            </p:cNvPr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52" name="Oval 16">
            <a:extLst>
              <a:ext uri="{FF2B5EF4-FFF2-40B4-BE49-F238E27FC236}">
                <a16:creationId xmlns:a16="http://schemas.microsoft.com/office/drawing/2014/main" id="{01EB0337-660E-C3DC-B091-4ADAF286E4B6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60" name="Group">
            <a:extLst>
              <a:ext uri="{FF2B5EF4-FFF2-40B4-BE49-F238E27FC236}">
                <a16:creationId xmlns:a16="http://schemas.microsoft.com/office/drawing/2014/main" id="{36AA5B9D-A316-FD8E-7370-777412226698}"/>
              </a:ext>
            </a:extLst>
          </p:cNvPr>
          <p:cNvGrpSpPr/>
          <p:nvPr/>
        </p:nvGrpSpPr>
        <p:grpSpPr>
          <a:xfrm>
            <a:off x="10045698" y="1515845"/>
            <a:ext cx="13574875" cy="2682398"/>
            <a:chOff x="-1" y="-1"/>
            <a:chExt cx="13574873" cy="2682396"/>
          </a:xfrm>
        </p:grpSpPr>
        <p:sp>
          <p:nvSpPr>
            <p:cNvPr id="1453" name="Oval 12">
              <a:extLst>
                <a:ext uri="{FF2B5EF4-FFF2-40B4-BE49-F238E27FC236}">
                  <a16:creationId xmlns:a16="http://schemas.microsoft.com/office/drawing/2014/main" id="{C55B6DB3-55EE-18AE-841B-88B8EB1E538B}"/>
                </a:ext>
              </a:extLst>
            </p:cNvPr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59" name="Group">
              <a:extLst>
                <a:ext uri="{FF2B5EF4-FFF2-40B4-BE49-F238E27FC236}">
                  <a16:creationId xmlns:a16="http://schemas.microsoft.com/office/drawing/2014/main" id="{53AC6915-2558-F329-8107-D6D555B754D3}"/>
                </a:ext>
              </a:extLst>
            </p:cNvPr>
            <p:cNvGrpSpPr/>
            <p:nvPr/>
          </p:nvGrpSpPr>
          <p:grpSpPr>
            <a:xfrm>
              <a:off x="-1" y="-1"/>
              <a:ext cx="13574873" cy="2552680"/>
              <a:chOff x="0" y="0"/>
              <a:chExt cx="13574870" cy="2552678"/>
            </a:xfrm>
          </p:grpSpPr>
          <p:sp>
            <p:nvSpPr>
              <p:cNvPr id="1454" name="Oval 25">
                <a:extLst>
                  <a:ext uri="{FF2B5EF4-FFF2-40B4-BE49-F238E27FC236}">
                    <a16:creationId xmlns:a16="http://schemas.microsoft.com/office/drawing/2014/main" id="{60BA4F73-A42D-6934-392B-16B41A532151}"/>
                  </a:ext>
                </a:extLst>
              </p:cNvPr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5" name="Freeform 26">
                <a:extLst>
                  <a:ext uri="{FF2B5EF4-FFF2-40B4-BE49-F238E27FC236}">
                    <a16:creationId xmlns:a16="http://schemas.microsoft.com/office/drawing/2014/main" id="{DE68C282-9FE3-5958-FACF-9E6352BAB552}"/>
                  </a:ext>
                </a:extLst>
              </p:cNvPr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1456" name="Oval 27">
                <a:extLst>
                  <a:ext uri="{FF2B5EF4-FFF2-40B4-BE49-F238E27FC236}">
                    <a16:creationId xmlns:a16="http://schemas.microsoft.com/office/drawing/2014/main" id="{F6407615-8710-A9A2-291E-85323847525A}"/>
                  </a:ext>
                </a:extLst>
              </p:cNvPr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7" name="ggplot(my.DS, aes(x=alphabet, y=measure))">
                <a:extLst>
                  <a:ext uri="{FF2B5EF4-FFF2-40B4-BE49-F238E27FC236}">
                    <a16:creationId xmlns:a16="http://schemas.microsoft.com/office/drawing/2014/main" id="{B03F55C3-33B2-74AD-8E00-5C7C865D081E}"/>
                  </a:ext>
                </a:extLst>
              </p:cNvPr>
              <p:cNvSpPr/>
              <p:nvPr/>
            </p:nvSpPr>
            <p:spPr>
              <a:xfrm>
                <a:off x="6534801" y="155597"/>
                <a:ext cx="7040069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</a:t>
                </a:r>
                <a:r>
                  <a:rPr lang="da-DK" dirty="0"/>
                  <a:t>Sample</a:t>
                </a:r>
                <a:r>
                  <a:rPr dirty="0"/>
                  <a:t>, y=</a:t>
                </a:r>
                <a:r>
                  <a:rPr lang="da-DK" dirty="0"/>
                  <a:t>M</a:t>
                </a:r>
                <a:r>
                  <a:rPr dirty="0" err="1"/>
                  <a:t>easure</a:t>
                </a:r>
                <a:r>
                  <a:rPr dirty="0"/>
                  <a:t>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458" name="DATASET, SAMPLES &amp; OBSERVATIONS">
                <a:extLst>
                  <a:ext uri="{FF2B5EF4-FFF2-40B4-BE49-F238E27FC236}">
                    <a16:creationId xmlns:a16="http://schemas.microsoft.com/office/drawing/2014/main" id="{E2E059C4-2781-3F94-BF36-2FD3736F8CCC}"/>
                  </a:ext>
                </a:extLst>
              </p:cNvPr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DATASET, SAMPLES &amp; OBSERVATIONS</a:t>
                </a:r>
              </a:p>
            </p:txBody>
          </p:sp>
        </p:grpSp>
      </p:grpSp>
      <p:grpSp>
        <p:nvGrpSpPr>
          <p:cNvPr id="1468" name="Group">
            <a:extLst>
              <a:ext uri="{FF2B5EF4-FFF2-40B4-BE49-F238E27FC236}">
                <a16:creationId xmlns:a16="http://schemas.microsoft.com/office/drawing/2014/main" id="{B0E76C28-46CB-F344-1737-5118FDBA3194}"/>
              </a:ext>
            </a:extLst>
          </p:cNvPr>
          <p:cNvGrpSpPr/>
          <p:nvPr/>
        </p:nvGrpSpPr>
        <p:grpSpPr>
          <a:xfrm>
            <a:off x="10045697" y="3404341"/>
            <a:ext cx="13573586" cy="2952341"/>
            <a:chOff x="-2" y="-1"/>
            <a:chExt cx="13573584" cy="2952340"/>
          </a:xfrm>
        </p:grpSpPr>
        <p:sp>
          <p:nvSpPr>
            <p:cNvPr id="1461" name="Oval 22">
              <a:extLst>
                <a:ext uri="{FF2B5EF4-FFF2-40B4-BE49-F238E27FC236}">
                  <a16:creationId xmlns:a16="http://schemas.microsoft.com/office/drawing/2014/main" id="{221EBB8A-B65C-97DC-887E-C08B4575B682}"/>
                </a:ext>
              </a:extLst>
            </p:cNvPr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67" name="Group">
              <a:extLst>
                <a:ext uri="{FF2B5EF4-FFF2-40B4-BE49-F238E27FC236}">
                  <a16:creationId xmlns:a16="http://schemas.microsoft.com/office/drawing/2014/main" id="{4FDC737B-1874-54BF-2DA0-53513FBACA34}"/>
                </a:ext>
              </a:extLst>
            </p:cNvPr>
            <p:cNvGrpSpPr/>
            <p:nvPr/>
          </p:nvGrpSpPr>
          <p:grpSpPr>
            <a:xfrm>
              <a:off x="-2" y="-1"/>
              <a:ext cx="13573584" cy="2819229"/>
              <a:chOff x="-1" y="0"/>
              <a:chExt cx="13573582" cy="2819227"/>
            </a:xfrm>
          </p:grpSpPr>
          <p:sp>
            <p:nvSpPr>
              <p:cNvPr id="1462" name="ggplot(my.DS, aes(x=alphabet, y=measure))…">
                <a:extLst>
                  <a:ext uri="{FF2B5EF4-FFF2-40B4-BE49-F238E27FC236}">
                    <a16:creationId xmlns:a16="http://schemas.microsoft.com/office/drawing/2014/main" id="{3BD734C1-FD97-1610-28B7-1845BCE5482F}"/>
                  </a:ext>
                </a:extLst>
              </p:cNvPr>
              <p:cNvSpPr/>
              <p:nvPr/>
            </p:nvSpPr>
            <p:spPr>
              <a:xfrm>
                <a:off x="6534801" y="0"/>
                <a:ext cx="7038780" cy="1738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</a:t>
                </a:r>
                <a:r>
                  <a:rPr lang="da-DK" dirty="0"/>
                  <a:t>Sample</a:t>
                </a:r>
                <a:r>
                  <a:rPr dirty="0"/>
                  <a:t>, y=</a:t>
                </a:r>
                <a:r>
                  <a:rPr lang="da-DK" dirty="0"/>
                  <a:t>M</a:t>
                </a:r>
                <a:r>
                  <a:rPr dirty="0" err="1"/>
                  <a:t>easure</a:t>
                </a:r>
                <a:r>
                  <a:rPr dirty="0"/>
                  <a:t>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+ </a:t>
                </a:r>
                <a:r>
                  <a:rPr dirty="0" err="1"/>
                  <a:t>geom_boxplot</a:t>
                </a:r>
                <a:r>
                  <a:rPr dirty="0"/>
                  <a:t>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grpSp>
            <p:nvGrpSpPr>
              <p:cNvPr id="1466" name="Group">
                <a:extLst>
                  <a:ext uri="{FF2B5EF4-FFF2-40B4-BE49-F238E27FC236}">
                    <a16:creationId xmlns:a16="http://schemas.microsoft.com/office/drawing/2014/main" id="{86DFDE9F-1CDC-F249-5B81-543BB1EAA2F3}"/>
                  </a:ext>
                </a:extLst>
              </p:cNvPr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3" name="Freeform 20">
                  <a:extLst>
                    <a:ext uri="{FF2B5EF4-FFF2-40B4-BE49-F238E27FC236}">
                      <a16:creationId xmlns:a16="http://schemas.microsoft.com/office/drawing/2014/main" id="{63731945-A8E4-0709-5081-5F02CF43769A}"/>
                    </a:ext>
                  </a:extLst>
                </p:cNvPr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4" name="Oval 21">
                  <a:extLst>
                    <a:ext uri="{FF2B5EF4-FFF2-40B4-BE49-F238E27FC236}">
                      <a16:creationId xmlns:a16="http://schemas.microsoft.com/office/drawing/2014/main" id="{77355B89-5804-0B79-7FEE-C9C0F5C23643}"/>
                    </a:ext>
                  </a:extLst>
                </p:cNvPr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5" name="DEFINE PLOT TYPE">
                  <a:extLst>
                    <a:ext uri="{FF2B5EF4-FFF2-40B4-BE49-F238E27FC236}">
                      <a16:creationId xmlns:a16="http://schemas.microsoft.com/office/drawing/2014/main" id="{18AA72B6-F988-B705-E0F2-AE790164009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dirty="0"/>
                    <a:t>DEFINE PLOT TYPE</a:t>
                  </a:r>
                </a:p>
              </p:txBody>
            </p:sp>
          </p:grpSp>
        </p:grpSp>
      </p:grpSp>
      <p:grpSp>
        <p:nvGrpSpPr>
          <p:cNvPr id="1475" name="Group">
            <a:extLst>
              <a:ext uri="{FF2B5EF4-FFF2-40B4-BE49-F238E27FC236}">
                <a16:creationId xmlns:a16="http://schemas.microsoft.com/office/drawing/2014/main" id="{381E0831-E020-3D37-0316-C271E72ACF2F}"/>
              </a:ext>
            </a:extLst>
          </p:cNvPr>
          <p:cNvGrpSpPr/>
          <p:nvPr/>
        </p:nvGrpSpPr>
        <p:grpSpPr>
          <a:xfrm>
            <a:off x="10045700" y="5518234"/>
            <a:ext cx="13635482" cy="2992607"/>
            <a:chOff x="0" y="-1"/>
            <a:chExt cx="13635480" cy="2992606"/>
          </a:xfrm>
        </p:grpSpPr>
        <p:sp>
          <p:nvSpPr>
            <p:cNvPr id="1469" name="Oval 9">
              <a:extLst>
                <a:ext uri="{FF2B5EF4-FFF2-40B4-BE49-F238E27FC236}">
                  <a16:creationId xmlns:a16="http://schemas.microsoft.com/office/drawing/2014/main" id="{0760CC61-1271-4E71-F78D-7D83651D95D0}"/>
                </a:ext>
              </a:extLst>
            </p:cNvPr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4" name="Group">
              <a:extLst>
                <a:ext uri="{FF2B5EF4-FFF2-40B4-BE49-F238E27FC236}">
                  <a16:creationId xmlns:a16="http://schemas.microsoft.com/office/drawing/2014/main" id="{9E9466F0-9ADB-905E-22BD-ABC743292981}"/>
                </a:ext>
              </a:extLst>
            </p:cNvPr>
            <p:cNvGrpSpPr/>
            <p:nvPr/>
          </p:nvGrpSpPr>
          <p:grpSpPr>
            <a:xfrm>
              <a:off x="0" y="-1"/>
              <a:ext cx="13635480" cy="2862263"/>
              <a:chOff x="0" y="0"/>
              <a:chExt cx="13635479" cy="2862261"/>
            </a:xfrm>
          </p:grpSpPr>
          <p:sp>
            <p:nvSpPr>
              <p:cNvPr id="1470" name="Freeform 23">
                <a:extLst>
                  <a:ext uri="{FF2B5EF4-FFF2-40B4-BE49-F238E27FC236}">
                    <a16:creationId xmlns:a16="http://schemas.microsoft.com/office/drawing/2014/main" id="{28EB99C4-829F-8C37-C2A5-564961CF4C39}"/>
                  </a:ext>
                </a:extLst>
              </p:cNvPr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1" name="Oval 24">
                <a:extLst>
                  <a:ext uri="{FF2B5EF4-FFF2-40B4-BE49-F238E27FC236}">
                    <a16:creationId xmlns:a16="http://schemas.microsoft.com/office/drawing/2014/main" id="{A49E3508-085A-D911-09E3-3E8DD8269121}"/>
                  </a:ext>
                </a:extLst>
              </p:cNvPr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2" name="ggplot(my.DS, aes(x=alphabet, y=measure, fill=alphabet))…">
                <a:extLst>
                  <a:ext uri="{FF2B5EF4-FFF2-40B4-BE49-F238E27FC236}">
                    <a16:creationId xmlns:a16="http://schemas.microsoft.com/office/drawing/2014/main" id="{5412BDD2-CEA6-02F1-6C84-9CE408126995}"/>
                  </a:ext>
                </a:extLst>
              </p:cNvPr>
              <p:cNvSpPr/>
              <p:nvPr/>
            </p:nvSpPr>
            <p:spPr>
              <a:xfrm>
                <a:off x="6602255" y="0"/>
                <a:ext cx="7033224" cy="1738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</a:t>
                </a:r>
                <a:r>
                  <a:rPr lang="da-DK" dirty="0"/>
                  <a:t>Sample</a:t>
                </a:r>
                <a:r>
                  <a:rPr dirty="0"/>
                  <a:t>, y=</a:t>
                </a:r>
                <a:r>
                  <a:rPr lang="da-DK" dirty="0"/>
                  <a:t>M</a:t>
                </a:r>
                <a:r>
                  <a:rPr dirty="0" err="1"/>
                  <a:t>easure</a:t>
                </a:r>
                <a:r>
                  <a:rPr dirty="0"/>
                  <a:t>, fill=</a:t>
                </a:r>
                <a:r>
                  <a:rPr lang="da-DK" dirty="0"/>
                  <a:t>Sample</a:t>
                </a:r>
                <a:r>
                  <a:rPr dirty="0"/>
                  <a:t>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+ </a:t>
                </a:r>
                <a:r>
                  <a:rPr dirty="0" err="1"/>
                  <a:t>geom_boxplot</a:t>
                </a:r>
                <a:r>
                  <a:rPr dirty="0"/>
                  <a:t>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473" name="COLOR BY GROUP">
                <a:extLst>
                  <a:ext uri="{FF2B5EF4-FFF2-40B4-BE49-F238E27FC236}">
                    <a16:creationId xmlns:a16="http://schemas.microsoft.com/office/drawing/2014/main" id="{6FD3F4BA-80B6-2B5B-CE2B-F7ADAF22612D}"/>
                  </a:ext>
                </a:extLst>
              </p:cNvPr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COLOR BY GROUP</a:t>
                </a:r>
              </a:p>
            </p:txBody>
          </p:sp>
        </p:grpSp>
      </p:grpSp>
      <p:grpSp>
        <p:nvGrpSpPr>
          <p:cNvPr id="1482" name="Group">
            <a:extLst>
              <a:ext uri="{FF2B5EF4-FFF2-40B4-BE49-F238E27FC236}">
                <a16:creationId xmlns:a16="http://schemas.microsoft.com/office/drawing/2014/main" id="{C0751E40-134E-2664-1726-5D7087A2F26F}"/>
              </a:ext>
            </a:extLst>
          </p:cNvPr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6" name="Oval 19">
              <a:extLst>
                <a:ext uri="{FF2B5EF4-FFF2-40B4-BE49-F238E27FC236}">
                  <a16:creationId xmlns:a16="http://schemas.microsoft.com/office/drawing/2014/main" id="{36A517EF-5128-EC8B-B97E-1FDF7BB1257D}"/>
                </a:ext>
              </a:extLst>
            </p:cNvPr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1" name="Group">
              <a:extLst>
                <a:ext uri="{FF2B5EF4-FFF2-40B4-BE49-F238E27FC236}">
                  <a16:creationId xmlns:a16="http://schemas.microsoft.com/office/drawing/2014/main" id="{B90F69D4-AE8A-12FF-5318-1D136CCB949A}"/>
                </a:ext>
              </a:extLst>
            </p:cNvPr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7" name="Freeform 20">
                <a:extLst>
                  <a:ext uri="{FF2B5EF4-FFF2-40B4-BE49-F238E27FC236}">
                    <a16:creationId xmlns:a16="http://schemas.microsoft.com/office/drawing/2014/main" id="{C1035BA5-9F90-3865-9401-C38C57AED0D4}"/>
                  </a:ext>
                </a:extLst>
              </p:cNvPr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8" name="Oval 21">
                <a:extLst>
                  <a:ext uri="{FF2B5EF4-FFF2-40B4-BE49-F238E27FC236}">
                    <a16:creationId xmlns:a16="http://schemas.microsoft.com/office/drawing/2014/main" id="{38DD508E-805F-CC59-B74C-FA95DB84AD9C}"/>
                  </a:ext>
                </a:extLst>
              </p:cNvPr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9" name="… + ggtitle(&quot;Basic boxplot&quot;) + theme(legend.position=“none”, plot.title = element_text(size=11))">
                <a:extLst>
                  <a:ext uri="{FF2B5EF4-FFF2-40B4-BE49-F238E27FC236}">
                    <a16:creationId xmlns:a16="http://schemas.microsoft.com/office/drawing/2014/main" id="{299E1754-711E-8093-4FAE-C8CD3FD2AA96}"/>
                  </a:ext>
                </a:extLst>
              </p:cNvPr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80" name="TITLE AND LEGEND">
                <a:extLst>
                  <a:ext uri="{FF2B5EF4-FFF2-40B4-BE49-F238E27FC236}">
                    <a16:creationId xmlns:a16="http://schemas.microsoft.com/office/drawing/2014/main" id="{A73393B6-41C0-F88A-AA8A-9ACB6D5F5A0A}"/>
                  </a:ext>
                </a:extLst>
              </p:cNvPr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TITLE AND LEGEND</a:t>
                </a:r>
              </a:p>
            </p:txBody>
          </p:sp>
        </p:grpSp>
      </p:grpSp>
      <p:grpSp>
        <p:nvGrpSpPr>
          <p:cNvPr id="1489" name="Group">
            <a:extLst>
              <a:ext uri="{FF2B5EF4-FFF2-40B4-BE49-F238E27FC236}">
                <a16:creationId xmlns:a16="http://schemas.microsoft.com/office/drawing/2014/main" id="{2B599DF9-4D50-9E3D-DE7F-2304DF582AD5}"/>
              </a:ext>
            </a:extLst>
          </p:cNvPr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3" name="Oval 6">
              <a:extLst>
                <a:ext uri="{FF2B5EF4-FFF2-40B4-BE49-F238E27FC236}">
                  <a16:creationId xmlns:a16="http://schemas.microsoft.com/office/drawing/2014/main" id="{C8F7E218-2D52-C950-5A32-BAD994DAB938}"/>
                </a:ext>
              </a:extLst>
            </p:cNvPr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8" name="Group">
              <a:extLst>
                <a:ext uri="{FF2B5EF4-FFF2-40B4-BE49-F238E27FC236}">
                  <a16:creationId xmlns:a16="http://schemas.microsoft.com/office/drawing/2014/main" id="{AB3BFFA3-B2FB-FCA9-5B14-6D1242FA8095}"/>
                </a:ext>
              </a:extLst>
            </p:cNvPr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4" name="Freeform 20">
                <a:extLst>
                  <a:ext uri="{FF2B5EF4-FFF2-40B4-BE49-F238E27FC236}">
                    <a16:creationId xmlns:a16="http://schemas.microsoft.com/office/drawing/2014/main" id="{C31F9F70-189E-9706-0327-4AD6395DCB46}"/>
                  </a:ext>
                </a:extLst>
              </p:cNvPr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5" name="Oval 21">
                <a:extLst>
                  <a:ext uri="{FF2B5EF4-FFF2-40B4-BE49-F238E27FC236}">
                    <a16:creationId xmlns:a16="http://schemas.microsoft.com/office/drawing/2014/main" id="{DE8F56B5-8115-DDEC-5338-DB58367699BB}"/>
                  </a:ext>
                </a:extLst>
              </p:cNvPr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6" name="… + scale_fill_manual(values = c(&quot;lightgray&quot;, &quot;steelblue&quot;,…">
                <a:extLst>
                  <a:ext uri="{FF2B5EF4-FFF2-40B4-BE49-F238E27FC236}">
                    <a16:creationId xmlns:a16="http://schemas.microsoft.com/office/drawing/2014/main" id="{235EF746-DD26-DA86-D679-DCBB3591113D}"/>
                  </a:ext>
                </a:extLst>
              </p:cNvPr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7" name="CUSTOM COLORS">
                <a:extLst>
                  <a:ext uri="{FF2B5EF4-FFF2-40B4-BE49-F238E27FC236}">
                    <a16:creationId xmlns:a16="http://schemas.microsoft.com/office/drawing/2014/main" id="{D32131CF-AE1D-3999-D97F-8A9ABB4FC2B0}"/>
                  </a:ext>
                </a:extLst>
              </p:cNvPr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CUSTOM COLORS</a:t>
                </a:r>
              </a:p>
            </p:txBody>
          </p:sp>
        </p:grpSp>
      </p:grpSp>
      <p:grpSp>
        <p:nvGrpSpPr>
          <p:cNvPr id="1494" name="Group">
            <a:extLst>
              <a:ext uri="{FF2B5EF4-FFF2-40B4-BE49-F238E27FC236}">
                <a16:creationId xmlns:a16="http://schemas.microsoft.com/office/drawing/2014/main" id="{21B72D70-8076-2D2D-5790-736755E34D55}"/>
              </a:ext>
            </a:extLst>
          </p:cNvPr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90" name="Line">
              <a:extLst>
                <a:ext uri="{FF2B5EF4-FFF2-40B4-BE49-F238E27FC236}">
                  <a16:creationId xmlns:a16="http://schemas.microsoft.com/office/drawing/2014/main" id="{BC6526CD-0C73-5413-E0D8-5F61CC59CC73}"/>
                </a:ext>
              </a:extLst>
            </p:cNvPr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1491" name="Oval 21">
              <a:extLst>
                <a:ext uri="{FF2B5EF4-FFF2-40B4-BE49-F238E27FC236}">
                  <a16:creationId xmlns:a16="http://schemas.microsoft.com/office/drawing/2014/main" id="{B1B85848-6FF7-E145-C2DB-C1F077299F7A}"/>
                </a:ext>
              </a:extLst>
            </p:cNvPr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2" name="+ theme_minimal()">
              <a:extLst>
                <a:ext uri="{FF2B5EF4-FFF2-40B4-BE49-F238E27FC236}">
                  <a16:creationId xmlns:a16="http://schemas.microsoft.com/office/drawing/2014/main" id="{DA635628-5DB4-CF08-2C78-998D45DEE746}"/>
                </a:ext>
              </a:extLst>
            </p:cNvPr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493" name="BACKGROUND">
              <a:extLst>
                <a:ext uri="{FF2B5EF4-FFF2-40B4-BE49-F238E27FC236}">
                  <a16:creationId xmlns:a16="http://schemas.microsoft.com/office/drawing/2014/main" id="{68B2A043-916E-607B-8215-E6802870CEB3}"/>
                </a:ext>
              </a:extLst>
            </p:cNvPr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THEME</a:t>
              </a:r>
              <a:endParaRPr dirty="0"/>
            </a:p>
          </p:txBody>
        </p:sp>
      </p:grpSp>
      <p:sp>
        <p:nvSpPr>
          <p:cNvPr id="1495" name="28">
            <a:extLst>
              <a:ext uri="{FF2B5EF4-FFF2-40B4-BE49-F238E27FC236}">
                <a16:creationId xmlns:a16="http://schemas.microsoft.com/office/drawing/2014/main" id="{904B54AA-DC27-ABFE-80BA-E312E8F610AA}"/>
              </a:ext>
            </a:extLst>
          </p:cNvPr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96" name="plot1.pdf" descr="plot1.pdf">
            <a:extLst>
              <a:ext uri="{FF2B5EF4-FFF2-40B4-BE49-F238E27FC236}">
                <a16:creationId xmlns:a16="http://schemas.microsoft.com/office/drawing/2014/main" id="{80C19B22-71A6-DC44-80D1-9D65484D4851}"/>
              </a:ext>
            </a:extLst>
          </p:cNvPr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plot2.pdf" descr="plot2.pdf">
            <a:extLst>
              <a:ext uri="{FF2B5EF4-FFF2-40B4-BE49-F238E27FC236}">
                <a16:creationId xmlns:a16="http://schemas.microsoft.com/office/drawing/2014/main" id="{B3A413EA-0A85-923A-CB5E-760500C76BAE}"/>
              </a:ext>
            </a:extLst>
          </p:cNvPr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04469" y="647159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0" name="Group">
            <a:extLst>
              <a:ext uri="{FF2B5EF4-FFF2-40B4-BE49-F238E27FC236}">
                <a16:creationId xmlns:a16="http://schemas.microsoft.com/office/drawing/2014/main" id="{76DA22FA-1EAE-80AB-D38C-670D1D909539}"/>
              </a:ext>
            </a:extLst>
          </p:cNvPr>
          <p:cNvGrpSpPr/>
          <p:nvPr/>
        </p:nvGrpSpPr>
        <p:grpSpPr>
          <a:xfrm>
            <a:off x="363780" y="6245488"/>
            <a:ext cx="8705423" cy="5567326"/>
            <a:chOff x="0" y="0"/>
            <a:chExt cx="8705422" cy="5567325"/>
          </a:xfrm>
        </p:grpSpPr>
        <p:pic>
          <p:nvPicPr>
            <p:cNvPr id="1498" name="plot3.pdf" descr="plot3.pdf">
              <a:extLst>
                <a:ext uri="{FF2B5EF4-FFF2-40B4-BE49-F238E27FC236}">
                  <a16:creationId xmlns:a16="http://schemas.microsoft.com/office/drawing/2014/main" id="{2A9BE387-21D2-08F5-AC87-F37CBB6FCFF2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9" name="Rectangle">
              <a:extLst>
                <a:ext uri="{FF2B5EF4-FFF2-40B4-BE49-F238E27FC236}">
                  <a16:creationId xmlns:a16="http://schemas.microsoft.com/office/drawing/2014/main" id="{789ED973-D126-9094-6223-443301683D85}"/>
                </a:ext>
              </a:extLst>
            </p:cNvPr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0B3612-6FFB-1AD2-19A5-3CEB3AA41B92}"/>
              </a:ext>
            </a:extLst>
          </p:cNvPr>
          <p:cNvGrpSpPr/>
          <p:nvPr/>
        </p:nvGrpSpPr>
        <p:grpSpPr>
          <a:xfrm>
            <a:off x="335104" y="6203924"/>
            <a:ext cx="8705423" cy="5567326"/>
            <a:chOff x="462546" y="6325284"/>
            <a:chExt cx="8705423" cy="5567326"/>
          </a:xfrm>
        </p:grpSpPr>
        <p:grpSp>
          <p:nvGrpSpPr>
            <p:cNvPr id="2" name="Group">
              <a:extLst>
                <a:ext uri="{FF2B5EF4-FFF2-40B4-BE49-F238E27FC236}">
                  <a16:creationId xmlns:a16="http://schemas.microsoft.com/office/drawing/2014/main" id="{5DA1571D-F623-F535-9314-385B6AB54842}"/>
                </a:ext>
              </a:extLst>
            </p:cNvPr>
            <p:cNvGrpSpPr/>
            <p:nvPr/>
          </p:nvGrpSpPr>
          <p:grpSpPr>
            <a:xfrm>
              <a:off x="462546" y="6325284"/>
              <a:ext cx="8705423" cy="5567326"/>
              <a:chOff x="0" y="0"/>
              <a:chExt cx="8705422" cy="5567325"/>
            </a:xfrm>
          </p:grpSpPr>
          <p:pic>
            <p:nvPicPr>
              <p:cNvPr id="3" name="plot3.pdf" descr="plot3.pdf">
                <a:extLst>
                  <a:ext uri="{FF2B5EF4-FFF2-40B4-BE49-F238E27FC236}">
                    <a16:creationId xmlns:a16="http://schemas.microsoft.com/office/drawing/2014/main" id="{6FED63A3-400A-DE0E-2360-7B64E34E7E08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rcRect l="2388" r="8062" b="4647"/>
              <a:stretch>
                <a:fillRect/>
              </a:stretch>
            </p:blipFill>
            <p:spPr>
              <a:xfrm>
                <a:off x="0" y="0"/>
                <a:ext cx="7881144" cy="55673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" name="Rectangle">
                <a:extLst>
                  <a:ext uri="{FF2B5EF4-FFF2-40B4-BE49-F238E27FC236}">
                    <a16:creationId xmlns:a16="http://schemas.microsoft.com/office/drawing/2014/main" id="{538EB6E6-86F9-AC1A-A66F-E66BD0E8709B}"/>
                  </a:ext>
                </a:extLst>
              </p:cNvPr>
              <p:cNvSpPr/>
              <p:nvPr/>
            </p:nvSpPr>
            <p:spPr>
              <a:xfrm>
                <a:off x="7869603" y="2076629"/>
                <a:ext cx="835820" cy="200759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7" name="plot5.pdf" descr="plot5.pdf">
              <a:extLst>
                <a:ext uri="{FF2B5EF4-FFF2-40B4-BE49-F238E27FC236}">
                  <a16:creationId xmlns:a16="http://schemas.microsoft.com/office/drawing/2014/main" id="{8D03AE21-1DE0-9937-44E4-076EBF1AD8C5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9138" t="60214" r="75306" b="30407"/>
            <a:stretch/>
          </p:blipFill>
          <p:spPr>
            <a:xfrm>
              <a:off x="1047071" y="9844314"/>
              <a:ext cx="1376816" cy="541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pic>
          <p:nvPicPr>
            <p:cNvPr id="10" name="plot5.pdf" descr="plot5.pdf">
              <a:extLst>
                <a:ext uri="{FF2B5EF4-FFF2-40B4-BE49-F238E27FC236}">
                  <a16:creationId xmlns:a16="http://schemas.microsoft.com/office/drawing/2014/main" id="{26D21F1B-5524-1F2B-D338-AD1EDBE924B3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606" t="52849" r="54958" b="34764"/>
            <a:stretch/>
          </p:blipFill>
          <p:spPr>
            <a:xfrm>
              <a:off x="2837188" y="9405712"/>
              <a:ext cx="1376816" cy="7216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plot5.pdf" descr="plot5.pdf">
              <a:extLst>
                <a:ext uri="{FF2B5EF4-FFF2-40B4-BE49-F238E27FC236}">
                  <a16:creationId xmlns:a16="http://schemas.microsoft.com/office/drawing/2014/main" id="{2B8904DB-985A-A801-B438-D12AAA04A7C3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49945" t="31128" r="34687" b="53094"/>
            <a:stretch/>
          </p:blipFill>
          <p:spPr>
            <a:xfrm>
              <a:off x="4631995" y="8129693"/>
              <a:ext cx="1369531" cy="9501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plot5.pdf" descr="plot5.pdf">
              <a:extLst>
                <a:ext uri="{FF2B5EF4-FFF2-40B4-BE49-F238E27FC236}">
                  <a16:creationId xmlns:a16="http://schemas.microsoft.com/office/drawing/2014/main" id="{575E36B4-1020-BA3F-DA92-7A3597ED35C3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70116" t="43223" r="14407" b="45962"/>
            <a:stretch/>
          </p:blipFill>
          <p:spPr>
            <a:xfrm>
              <a:off x="6415288" y="8854090"/>
              <a:ext cx="1364166" cy="632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03" name="Group">
            <a:extLst>
              <a:ext uri="{FF2B5EF4-FFF2-40B4-BE49-F238E27FC236}">
                <a16:creationId xmlns:a16="http://schemas.microsoft.com/office/drawing/2014/main" id="{DA698579-F599-F15F-75C4-3B43A1F51BC6}"/>
              </a:ext>
            </a:extLst>
          </p:cNvPr>
          <p:cNvGrpSpPr/>
          <p:nvPr/>
        </p:nvGrpSpPr>
        <p:grpSpPr>
          <a:xfrm>
            <a:off x="66381" y="5951608"/>
            <a:ext cx="8801979" cy="6013800"/>
            <a:chOff x="0" y="0"/>
            <a:chExt cx="8801978" cy="6013799"/>
          </a:xfrm>
        </p:grpSpPr>
        <p:sp>
          <p:nvSpPr>
            <p:cNvPr id="1501" name="Rectangle">
              <a:extLst>
                <a:ext uri="{FF2B5EF4-FFF2-40B4-BE49-F238E27FC236}">
                  <a16:creationId xmlns:a16="http://schemas.microsoft.com/office/drawing/2014/main" id="{23022F54-D4E1-73F8-1C1F-B35E019B6667}"/>
                </a:ext>
              </a:extLst>
            </p:cNvPr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2" name="plot5.pdf" descr="plot5.pdf">
              <a:extLst>
                <a:ext uri="{FF2B5EF4-FFF2-40B4-BE49-F238E27FC236}">
                  <a16:creationId xmlns:a16="http://schemas.microsoft.com/office/drawing/2014/main" id="{EFD477F1-6C49-EACA-4BCE-FE5CD6B8C03A}"/>
                </a:ext>
              </a:extLst>
            </p:cNvPr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9730848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9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13" name="Group"/>
          <p:cNvGrpSpPr/>
          <p:nvPr/>
        </p:nvGrpSpPr>
        <p:grpSpPr>
          <a:xfrm>
            <a:off x="7959784" y="1016314"/>
            <a:ext cx="9176350" cy="2407791"/>
            <a:chOff x="97444" y="0"/>
            <a:chExt cx="9176349" cy="2407789"/>
          </a:xfrm>
        </p:grpSpPr>
        <p:sp>
          <p:nvSpPr>
            <p:cNvPr id="1510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 CHEAT SHEET </a:t>
              </a:r>
            </a:p>
          </p:txBody>
        </p:sp>
        <p:sp>
          <p:nvSpPr>
            <p:cNvPr id="1511" name="https://rstudio.com/wp-content/uploads/2016/11/ggplot2-cheatsheet-2.1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512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8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514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515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516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517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528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519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0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1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2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3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4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5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6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7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29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530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531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532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533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534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535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536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ggplot(data = </a:t>
            </a:r>
            <a:r>
              <a:rPr dirty="0" err="1"/>
              <a:t>my.data</a:t>
            </a:r>
            <a:r>
              <a:rPr dirty="0"/>
              <a:t>, aes(x = </a:t>
            </a:r>
            <a:r>
              <a:rPr dirty="0" err="1"/>
              <a:t>x.var</a:t>
            </a:r>
            <a:r>
              <a:rPr dirty="0"/>
              <a:t>, 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537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538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539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ggplot(…, aes(…, </a:t>
            </a:r>
            <a:r>
              <a:rPr b="1" dirty="0"/>
              <a:t>color = “green”</a:t>
            </a:r>
            <a:r>
              <a:rPr dirty="0"/>
              <a:t>))</a:t>
            </a:r>
          </a:p>
        </p:txBody>
      </p:sp>
      <p:sp>
        <p:nvSpPr>
          <p:cNvPr id="1540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ggplot(…, aes(…, </a:t>
            </a:r>
            <a:r>
              <a:rPr b="1" dirty="0"/>
              <a:t>fill = </a:t>
            </a:r>
            <a:r>
              <a:rPr b="1" dirty="0" err="1"/>
              <a:t>group.var</a:t>
            </a:r>
            <a:r>
              <a:rPr dirty="0"/>
              <a:t>))</a:t>
            </a:r>
          </a:p>
        </p:txBody>
      </p:sp>
      <p:sp>
        <p:nvSpPr>
          <p:cNvPr id="1541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542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543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544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545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546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547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548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549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550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551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57" name="Group"/>
          <p:cNvGrpSpPr/>
          <p:nvPr/>
        </p:nvGrpSpPr>
        <p:grpSpPr>
          <a:xfrm>
            <a:off x="18325766" y="6405767"/>
            <a:ext cx="5330386" cy="2080192"/>
            <a:chOff x="0" y="-127000"/>
            <a:chExt cx="5330385" cy="2080190"/>
          </a:xfrm>
        </p:grpSpPr>
        <p:sp>
          <p:nvSpPr>
            <p:cNvPr id="1554" name="EXERCISE 4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555" name="GGPLOT2"/>
            <p:cNvSpPr txBox="1"/>
            <p:nvPr/>
          </p:nvSpPr>
          <p:spPr>
            <a:xfrm>
              <a:off x="1233611" y="-1270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</a:t>
              </a:r>
            </a:p>
          </p:txBody>
        </p:sp>
        <p:sp>
          <p:nvSpPr>
            <p:cNvPr id="1556" name="Line"/>
            <p:cNvSpPr/>
            <p:nvPr/>
          </p:nvSpPr>
          <p:spPr>
            <a:xfrm>
              <a:off x="834593" y="98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58" name="Oval 23"/>
          <p:cNvSpPr/>
          <p:nvPr/>
        </p:nvSpPr>
        <p:spPr>
          <a:xfrm>
            <a:off x="14526777" y="7618358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59" name="Oval 23"/>
          <p:cNvSpPr/>
          <p:nvPr/>
        </p:nvSpPr>
        <p:spPr>
          <a:xfrm>
            <a:off x="14526777" y="8058132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0" name="Oval 23"/>
          <p:cNvSpPr/>
          <p:nvPr/>
        </p:nvSpPr>
        <p:spPr>
          <a:xfrm>
            <a:off x="14526777" y="8519360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1" name="Oval 23"/>
          <p:cNvSpPr/>
          <p:nvPr/>
        </p:nvSpPr>
        <p:spPr>
          <a:xfrm>
            <a:off x="14526777" y="897857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2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3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4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5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6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7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8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9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0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1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2" name="Oval 8"/>
          <p:cNvSpPr/>
          <p:nvPr/>
        </p:nvSpPr>
        <p:spPr>
          <a:xfrm>
            <a:off x="12280941" y="7772963"/>
            <a:ext cx="1331013" cy="133296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3" name="Oval 13"/>
          <p:cNvSpPr/>
          <p:nvPr/>
        </p:nvSpPr>
        <p:spPr>
          <a:xfrm>
            <a:off x="121128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4" name="Freeform 19"/>
          <p:cNvSpPr/>
          <p:nvPr/>
        </p:nvSpPr>
        <p:spPr>
          <a:xfrm>
            <a:off x="4429224" y="7434419"/>
            <a:ext cx="7639267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5" name="Oval 31"/>
          <p:cNvSpPr/>
          <p:nvPr/>
        </p:nvSpPr>
        <p:spPr>
          <a:xfrm>
            <a:off x="8349395" y="7363774"/>
            <a:ext cx="160271" cy="164179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6" name="Oval 32"/>
          <p:cNvSpPr/>
          <p:nvPr/>
        </p:nvSpPr>
        <p:spPr>
          <a:xfrm>
            <a:off x="12026858" y="8359311"/>
            <a:ext cx="164178" cy="160271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7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8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9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0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1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2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3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4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5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6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587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588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589" name="4"/>
          <p:cNvSpPr txBox="1"/>
          <p:nvPr/>
        </p:nvSpPr>
        <p:spPr>
          <a:xfrm>
            <a:off x="126428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590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591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601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592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3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81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4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5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6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6A82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7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98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99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600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sp>
        <p:nvSpPr>
          <p:cNvPr id="1602" name="ggplot2…"/>
          <p:cNvSpPr txBox="1"/>
          <p:nvPr/>
        </p:nvSpPr>
        <p:spPr>
          <a:xfrm>
            <a:off x="13849020" y="7003256"/>
            <a:ext cx="2891418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Boxplot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Aesthetics</a:t>
            </a:r>
          </a:p>
        </p:txBody>
      </p:sp>
      <p:sp>
        <p:nvSpPr>
          <p:cNvPr id="1603" name="Oval 23"/>
          <p:cNvSpPr/>
          <p:nvPr/>
        </p:nvSpPr>
        <p:spPr>
          <a:xfrm>
            <a:off x="13555373" y="7297237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04" name="Oval 23"/>
          <p:cNvSpPr/>
          <p:nvPr/>
        </p:nvSpPr>
        <p:spPr>
          <a:xfrm>
            <a:off x="13555373" y="941878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05" name="Oval 23"/>
          <p:cNvSpPr/>
          <p:nvPr/>
        </p:nvSpPr>
        <p:spPr>
          <a:xfrm>
            <a:off x="13555373" y="988631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06" name="3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12" name="Group"/>
          <p:cNvGrpSpPr/>
          <p:nvPr/>
        </p:nvGrpSpPr>
        <p:grpSpPr>
          <a:xfrm>
            <a:off x="13391761" y="1489524"/>
            <a:ext cx="9486170" cy="3475978"/>
            <a:chOff x="0" y="0"/>
            <a:chExt cx="9486169" cy="3475976"/>
          </a:xfrm>
        </p:grpSpPr>
        <p:sp>
          <p:nvSpPr>
            <p:cNvPr id="1609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10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http://www.sthda.com/english/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1611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13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23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14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5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16" name="LogisticRegressionPlot.pdf" descr="LogisticRegressionPlot.pdf"/>
            <p:cNvPicPr>
              <a:picLocks noChangeAspect="1"/>
            </p:cNvPicPr>
            <p:nvPr/>
          </p:nvPicPr>
          <p:blipFill>
            <a:blip r:embed="rId4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7" name="LogisticRegressionPlot.pdf" descr="LogisticRegressionPlot.pdf"/>
            <p:cNvPicPr>
              <a:picLocks noChangeAspect="1"/>
            </p:cNvPicPr>
            <p:nvPr/>
          </p:nvPicPr>
          <p:blipFill>
            <a:blip r:embed="rId4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8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9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20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21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22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24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5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6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7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28" name="unnamed.png" descr="unnamed.png"/>
          <p:cNvPicPr>
            <a:picLocks noChangeAspect="1"/>
          </p:cNvPicPr>
          <p:nvPr/>
        </p:nvPicPr>
        <p:blipFill>
          <a:blip r:embed="rId5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38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29" name="BatchCorrectionBoxplot.pdf" descr="BatchCorrectionBoxplot.pdf"/>
            <p:cNvPicPr>
              <a:picLocks/>
            </p:cNvPicPr>
            <p:nvPr/>
          </p:nvPicPr>
          <p:blipFill>
            <a:blip r:embed="rId6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0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1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2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3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4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35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36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37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642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639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0" name="MODEL FUNCTIONS"/>
            <p:cNvSpPr txBox="1"/>
            <p:nvPr/>
          </p:nvSpPr>
          <p:spPr>
            <a:xfrm>
              <a:off x="307074" y="372091"/>
              <a:ext cx="395405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MODEL FUNCTIONS</a:t>
              </a:r>
            </a:p>
          </p:txBody>
        </p:sp>
        <p:sp>
          <p:nvSpPr>
            <p:cNvPr id="1641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</a:t>
              </a:r>
              <a:r>
                <a:rPr dirty="0"/>
                <a:t>(), </a:t>
              </a:r>
              <a:r>
                <a:rPr dirty="0" err="1"/>
                <a:t>glm</a:t>
              </a:r>
              <a:r>
                <a:rPr dirty="0"/>
                <a:t>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lmer</a:t>
              </a:r>
              <a:r>
                <a:rPr dirty="0"/>
                <a:t>(), </a:t>
              </a:r>
              <a:r>
                <a:rPr dirty="0" err="1"/>
                <a:t>glmer</a:t>
              </a:r>
              <a:r>
                <a:rPr dirty="0"/>
                <a:t>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nls</a:t>
              </a:r>
              <a:r>
                <a:rPr dirty="0"/>
                <a:t>(), …</a:t>
              </a:r>
            </a:p>
          </p:txBody>
        </p:sp>
      </p:grpSp>
      <p:grpSp>
        <p:nvGrpSpPr>
          <p:cNvPr id="1646" name="Group"/>
          <p:cNvGrpSpPr/>
          <p:nvPr/>
        </p:nvGrpSpPr>
        <p:grpSpPr>
          <a:xfrm>
            <a:off x="13199178" y="8180881"/>
            <a:ext cx="4957460" cy="3011298"/>
            <a:chOff x="0" y="0"/>
            <a:chExt cx="4957458" cy="3011297"/>
          </a:xfrm>
        </p:grpSpPr>
        <p:sp>
          <p:nvSpPr>
            <p:cNvPr id="1643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4" name="APPLY TO MODEL"/>
            <p:cNvSpPr txBox="1"/>
            <p:nvPr/>
          </p:nvSpPr>
          <p:spPr>
            <a:xfrm>
              <a:off x="832308" y="284569"/>
              <a:ext cx="3469685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APPLY TO MODEL</a:t>
              </a:r>
            </a:p>
          </p:txBody>
        </p:sp>
        <p:sp>
          <p:nvSpPr>
            <p:cNvPr id="1645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summary(), anova(), confint(), predict(), drop1(), update(), step(), …</a:t>
              </a:r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647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8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649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654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651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2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653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6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671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2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3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4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5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76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6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6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670" name="3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6" grpId="1" animBg="1" advAuto="0"/>
      <p:bldP spid="1650" grpId="2" animBg="1" advAuto="0"/>
      <p:bldP spid="1654" grpId="3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8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8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82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83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8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8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9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4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95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0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0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0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0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1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1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1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1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0" name="3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21" name="During this session:…"/>
          <p:cNvSpPr txBox="1"/>
          <p:nvPr/>
        </p:nvSpPr>
        <p:spPr>
          <a:xfrm>
            <a:off x="13601057" y="5616400"/>
            <a:ext cx="9160255" cy="5132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i="1" dirty="0"/>
              <a:t>Cooperatively</a:t>
            </a:r>
            <a:r>
              <a:rPr dirty="0"/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Suggest conclusions based on your analysis, regarding the association between psoriasis and gene expression levels</a:t>
            </a:r>
          </a:p>
        </p:txBody>
      </p:sp>
      <p:grpSp>
        <p:nvGrpSpPr>
          <p:cNvPr id="172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2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2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http://www.sthda.com/english/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172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4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35" name="3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739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736" name="R IN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GB" dirty="0"/>
                <a:t>Let’s use R in a statistical analysis</a:t>
              </a:r>
              <a:endParaRPr dirty="0"/>
            </a:p>
          </p:txBody>
        </p:sp>
        <p:sp>
          <p:nvSpPr>
            <p:cNvPr id="1737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8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740" name="iStock-1352298752.jpg" descr="iStock-1352298752.jpg"/>
          <p:cNvPicPr>
            <a:picLocks noChangeAspect="1"/>
          </p:cNvPicPr>
          <p:nvPr/>
        </p:nvPicPr>
        <p:blipFill>
          <a:blip r:embed="rId3"/>
          <a:srcRect t="8752" b="11000"/>
          <a:stretch>
            <a:fillRect/>
          </a:stretch>
        </p:blipFill>
        <p:spPr>
          <a:xfrm>
            <a:off x="11082047" y="9439881"/>
            <a:ext cx="4486350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1" name="iStock-1161002238.jpg" descr="iStock-1161002238.jpg"/>
          <p:cNvPicPr>
            <a:picLocks noChangeAspect="1"/>
          </p:cNvPicPr>
          <p:nvPr/>
        </p:nvPicPr>
        <p:blipFill>
          <a:blip r:embed="rId4"/>
          <a:srcRect l="19452"/>
          <a:stretch>
            <a:fillRect/>
          </a:stretch>
        </p:blipFill>
        <p:spPr>
          <a:xfrm>
            <a:off x="10427534" y="5751945"/>
            <a:ext cx="6676033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2" name="iStock-1298299509.jpg" descr="iStock-129829950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743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744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745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746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7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8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9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7" name="Group"/>
          <p:cNvGrpSpPr/>
          <p:nvPr/>
        </p:nvGrpSpPr>
        <p:grpSpPr>
          <a:xfrm>
            <a:off x="7442978" y="1171185"/>
            <a:ext cx="9739345" cy="3504117"/>
            <a:chOff x="0" y="64630"/>
            <a:chExt cx="9739344" cy="3504116"/>
          </a:xfrm>
        </p:grpSpPr>
        <p:sp>
          <p:nvSpPr>
            <p:cNvPr id="144" name="FROM EXCEL TO R"/>
            <p:cNvSpPr txBox="1"/>
            <p:nvPr/>
          </p:nvSpPr>
          <p:spPr>
            <a:xfrm>
              <a:off x="0" y="740051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45" name="WELCOME TO"/>
            <p:cNvSpPr txBox="1"/>
            <p:nvPr/>
          </p:nvSpPr>
          <p:spPr>
            <a:xfrm>
              <a:off x="2184363" y="64630"/>
              <a:ext cx="6644418" cy="62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46" name="Line"/>
            <p:cNvSpPr/>
            <p:nvPr/>
          </p:nvSpPr>
          <p:spPr>
            <a:xfrm>
              <a:off x="114477" y="32736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8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9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0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2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3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5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3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5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6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8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0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1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2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4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8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5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7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9" name="3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53" name="3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757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754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755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756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762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758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59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60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61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763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4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5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6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7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68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69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0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1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2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3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75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776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7" name="VARIABLES"/>
          <p:cNvSpPr txBox="1"/>
          <p:nvPr/>
        </p:nvSpPr>
        <p:spPr>
          <a:xfrm>
            <a:off x="19219005" y="11663717"/>
            <a:ext cx="235527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VARIABLES</a:t>
            </a:r>
            <a:r>
              <a:rPr sz="1200" dirty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778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779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780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781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782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3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784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785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6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7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788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789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790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791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792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93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94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795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796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97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798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799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800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801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07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804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805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806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08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09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0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1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2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3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4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5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6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7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8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9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0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1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2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3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4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5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6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7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8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9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0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1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832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833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834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835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836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7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8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848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839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0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1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2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3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4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5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6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847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856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849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850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1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2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3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4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5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857" name="3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63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860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861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862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052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864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888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865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866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67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68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69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0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1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2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3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4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5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6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7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1887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1878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1879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1880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1883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1881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164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1886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1884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165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1889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0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1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2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3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4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5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6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7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8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6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7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8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9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0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1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2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3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4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5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6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7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8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9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0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1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2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3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4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5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6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7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8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9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0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1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2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3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1978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1934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5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6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7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8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9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0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1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2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3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4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5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6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7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8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9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0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1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2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3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4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5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6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7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8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9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0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1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2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3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4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5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6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7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8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9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0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1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2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3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4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5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6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7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048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1979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0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1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2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3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4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5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6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7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8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9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0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1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2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3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4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5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6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7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8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9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0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4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5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6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7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8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9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0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1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2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3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4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5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6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7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8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9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0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1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2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3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4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5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6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7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8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9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0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1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2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3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4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5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6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7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8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9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0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1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2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3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4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5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6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7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049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050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60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2053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54" name="BIOINFORMATIC ANALYSIS"/>
            <p:cNvSpPr txBox="1"/>
            <p:nvPr/>
          </p:nvSpPr>
          <p:spPr>
            <a:xfrm>
              <a:off x="3197617" y="126729"/>
              <a:ext cx="5501236" cy="627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2159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055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56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057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094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058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59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0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1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2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3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4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5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6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7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8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9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0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1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2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3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4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5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6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7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8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9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0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1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2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3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4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5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6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7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8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9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0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1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2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3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151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108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095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6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7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9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3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4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5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7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22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10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0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1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4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5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6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7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8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1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36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123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4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5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6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7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8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9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0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1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2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3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4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5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50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137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8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9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0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1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2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3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4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5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9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152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53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154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5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156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7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8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161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2" name="HIGH THROUGHPUT DATA"/>
          <p:cNvSpPr txBox="1"/>
          <p:nvPr/>
        </p:nvSpPr>
        <p:spPr>
          <a:xfrm>
            <a:off x="3064249" y="4705971"/>
            <a:ext cx="5151713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2163" name="3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8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78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169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0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1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2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3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4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5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6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7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79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83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180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81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82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187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184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185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86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188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189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190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191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192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93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203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194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195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196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197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8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9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00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01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02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204" name="3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3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6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20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21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208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20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21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12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13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Section for Biostatistics offers a number statistics-oriented R courses:</a:t>
            </a:r>
          </a:p>
        </p:txBody>
      </p:sp>
      <p:sp>
        <p:nvSpPr>
          <p:cNvPr id="2214" name="38"/>
          <p:cNvSpPr txBox="1"/>
          <p:nvPr/>
        </p:nvSpPr>
        <p:spPr>
          <a:xfrm>
            <a:off x="374649" y="12998450"/>
            <a:ext cx="59711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215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6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5705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7" name="https://publichealth.ku.dk/about-the-department/biostat/"/>
          <p:cNvSpPr txBox="1"/>
          <p:nvPr/>
        </p:nvSpPr>
        <p:spPr>
          <a:xfrm>
            <a:off x="12570243" y="4616704"/>
            <a:ext cx="8980087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374556"/>
              </a:solidFill>
            </a:endParaRPr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https://publichealth.ku.dk/about-the-department/biostat/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218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1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2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3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lme4: </a:t>
            </a:r>
            <a:r>
              <a:rPr u="sng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glmmTMB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https://cran.r-project.org/web/packages/glmmTMB/index.html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24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5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6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27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6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228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Epidemiological Analysis</a:t>
            </a:r>
          </a:p>
        </p:txBody>
      </p:sp>
      <p:sp>
        <p:nvSpPr>
          <p:cNvPr id="2229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230" name="Elastic-Net Regression (R"/>
          <p:cNvSpPr txBox="1"/>
          <p:nvPr/>
        </p:nvSpPr>
        <p:spPr>
          <a:xfrm>
            <a:off x="12950731" y="10439400"/>
            <a:ext cx="451985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Elastic-Net Regression</a:t>
            </a:r>
          </a:p>
        </p:txBody>
      </p:sp>
      <p:pic>
        <p:nvPicPr>
          <p:cNvPr id="2231" name="lass.png" descr="lass.png"/>
          <p:cNvPicPr>
            <a:picLocks/>
          </p:cNvPicPr>
          <p:nvPr/>
        </p:nvPicPr>
        <p:blipFill>
          <a:blip r:embed="rId7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2" name="lass.png" descr="lass.png"/>
          <p:cNvPicPr>
            <a:picLocks/>
          </p:cNvPicPr>
          <p:nvPr/>
        </p:nvPicPr>
        <p:blipFill>
          <a:blip r:embed="rId7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3" name="maxresdefault.jpg" descr="maxresdefault.jpg"/>
          <p:cNvPicPr>
            <a:picLocks noChangeAspect="1"/>
          </p:cNvPicPr>
          <p:nvPr/>
        </p:nvPicPr>
        <p:blipFill>
          <a:blip r:embed="rId8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234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glmnet</a:t>
            </a:r>
            <a:r>
              <a:rPr b="1" dirty="0">
                <a:solidFill>
                  <a:srgbClr val="374556"/>
                </a:solidFill>
              </a:rPr>
              <a:t>:</a:t>
            </a:r>
            <a:r>
              <a:rPr dirty="0">
                <a:solidFill>
                  <a:srgbClr val="374556"/>
                </a:solidFill>
              </a:rPr>
              <a:t> </a:t>
            </a:r>
            <a:r>
              <a:rPr u="sng" dirty="0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elasticnet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https://cran.r-project.org/web/packages/elasticnet/elasticnet.pdf</a:t>
            </a:r>
            <a:r>
              <a:rPr dirty="0">
                <a:solidFill>
                  <a:srgbClr val="374556"/>
                </a:solidFill>
              </a:rP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https://www.datacamp.com/community/tutorials/tutorial-ridge-lasso-elastic-net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35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36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survival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survminer: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https://cran.r-project.org/web/packages/survminer/survminer.pdf</a:t>
            </a:r>
          </a:p>
          <a:p>
            <a:pPr>
              <a:defRPr sz="1800"/>
            </a:pPr>
            <a:r>
              <a:rPr>
                <a:solidFill>
                  <a:srgbClr val="374556"/>
                </a:solidFill>
              </a:rPr>
              <a:t>(</a:t>
            </a:r>
            <a:r>
              <a:rPr u="sng">
                <a:solidFill>
                  <a:srgbClr val="374556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https://rpkgs.datanovia.com/survminer/</a:t>
            </a:r>
            <a:r>
              <a:rPr>
                <a:solidFill>
                  <a:srgbClr val="374556"/>
                </a:solidFill>
              </a:rPr>
              <a:t> )</a:t>
            </a:r>
          </a:p>
        </p:txBody>
      </p:sp>
      <p:sp>
        <p:nvSpPr>
          <p:cNvPr id="2237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240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238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5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239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241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Epi: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pubh: </a:t>
            </a: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https://cran.r-project.org/web/packages/incidence/vignettes/customize_plot.html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grpSp>
        <p:nvGrpSpPr>
          <p:cNvPr id="2245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242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243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4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246" name="3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49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0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1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2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3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4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5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259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256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257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258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60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261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https://statsandr.com/blog/clustering-analysis-k-means-and-hierarchical-clustering-by-hand-and-in-r/</a:t>
            </a:r>
            <a:r>
              <a:rPr>
                <a:solidFill>
                  <a:srgbClr val="374556"/>
                </a:solidFill>
              </a:rPr>
              <a:t>  </a:t>
            </a:r>
          </a:p>
        </p:txBody>
      </p:sp>
      <p:sp>
        <p:nvSpPr>
          <p:cNvPr id="2262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263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264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bioconductor.org</a:t>
            </a:r>
            <a:r>
              <a:rPr u="sng" dirty="0">
                <a:solidFill>
                  <a:srgbClr val="374556"/>
                </a:solidFill>
              </a:rPr>
              <a:t>/packages/release/</a:t>
            </a:r>
            <a:r>
              <a:rPr u="sng" dirty="0" err="1">
                <a:solidFill>
                  <a:srgbClr val="374556"/>
                </a:solidFill>
              </a:rPr>
              <a:t>bioc</a:t>
            </a:r>
            <a:r>
              <a:rPr u="sng" dirty="0">
                <a:solidFill>
                  <a:srgbClr val="374556"/>
                </a:solidFill>
              </a:rPr>
              <a:t>/vignettes/</a:t>
            </a:r>
            <a:r>
              <a:rPr u="sng" dirty="0" err="1">
                <a:solidFill>
                  <a:srgbClr val="374556"/>
                </a:solidFill>
              </a:rPr>
              <a:t>PCAtools</a:t>
            </a:r>
            <a:r>
              <a:rPr u="sng" dirty="0">
                <a:solidFill>
                  <a:srgbClr val="374556"/>
                </a:solidFill>
              </a:rPr>
              <a:t>/</a:t>
            </a:r>
            <a:r>
              <a:rPr u="sng" dirty="0" err="1">
                <a:solidFill>
                  <a:srgbClr val="374556"/>
                </a:solidFill>
              </a:rPr>
              <a:t>inst</a:t>
            </a:r>
            <a:r>
              <a:rPr u="sng" dirty="0">
                <a:solidFill>
                  <a:srgbClr val="374556"/>
                </a:solidFill>
              </a:rPr>
              <a:t>/doc/</a:t>
            </a:r>
            <a:r>
              <a:rPr u="sng" dirty="0" err="1">
                <a:solidFill>
                  <a:srgbClr val="374556"/>
                </a:solidFill>
              </a:rPr>
              <a:t>PCAtools.html</a:t>
            </a:r>
            <a:endParaRPr u="sng" dirty="0">
              <a:solidFill>
                <a:srgbClr val="374556"/>
              </a:solidFill>
            </a:endParaRPr>
          </a:p>
        </p:txBody>
      </p:sp>
      <p:sp>
        <p:nvSpPr>
          <p:cNvPr id="2265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66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https://amices.org/mice/</a:t>
            </a:r>
          </a:p>
          <a:p>
            <a:pPr>
              <a:defRPr sz="1800"/>
            </a:pPr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datascienceplus.com</a:t>
            </a:r>
            <a:r>
              <a:rPr u="sng" dirty="0">
                <a:solidFill>
                  <a:srgbClr val="374556"/>
                </a:solidFill>
              </a:rPr>
              <a:t>/imputing-missing-data-with-r-mice-package/</a:t>
            </a:r>
          </a:p>
        </p:txBody>
      </p:sp>
      <p:sp>
        <p:nvSpPr>
          <p:cNvPr id="2267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268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269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https://www.blopig.com/blog/2017/04/a-very-basic-introduction-to-random-forests-using-r/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70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71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cran.r-project.org</a:t>
            </a:r>
            <a:r>
              <a:rPr u="sng" dirty="0">
                <a:solidFill>
                  <a:srgbClr val="374556"/>
                </a:solidFill>
              </a:rPr>
              <a:t>/web/packages/e1071/vignettes/</a:t>
            </a:r>
            <a:r>
              <a:rPr u="sng" dirty="0" err="1">
                <a:solidFill>
                  <a:srgbClr val="374556"/>
                </a:solidFill>
              </a:rPr>
              <a:t>svmdoc.pdf</a:t>
            </a:r>
            <a:endParaRPr u="sng" dirty="0">
              <a:solidFill>
                <a:srgbClr val="374556"/>
              </a:solidFill>
            </a:endParaRPr>
          </a:p>
        </p:txBody>
      </p:sp>
      <p:sp>
        <p:nvSpPr>
          <p:cNvPr id="2272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273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274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https://www.edureka.co/blog/knn-algorithm-in-r/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75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76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>
                <a:solidFill>
                  <a:srgbClr val="374556"/>
                </a:solidFill>
              </a:rPr>
              <a:t>  </a:t>
            </a:r>
          </a:p>
        </p:txBody>
      </p:sp>
      <p:pic>
        <p:nvPicPr>
          <p:cNvPr id="2277" name="McMOhuQ.png" descr="McMOhuQ.png"/>
          <p:cNvPicPr>
            <a:picLocks noChangeAspect="1"/>
          </p:cNvPicPr>
          <p:nvPr/>
        </p:nvPicPr>
        <p:blipFill>
          <a:blip r:embed="rId8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278" name="https://lgatto.github.io/IntroMachineLearningWithR/an-introduction-to-machine-learning-with-r.html"/>
          <p:cNvSpPr txBox="1"/>
          <p:nvPr/>
        </p:nvSpPr>
        <p:spPr>
          <a:xfrm>
            <a:off x="454546" y="3786415"/>
            <a:ext cx="488462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https://lgatto.github.io/IntroMachineLearningWithR/an-introduction-to-machine-learning-with-r.html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279" name="Image" descr="Image"/>
          <p:cNvPicPr>
            <a:picLocks noChangeAspect="1"/>
          </p:cNvPicPr>
          <p:nvPr/>
        </p:nvPicPr>
        <p:blipFill>
          <a:blip r:embed="rId10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0" name="Image" descr="Image"/>
          <p:cNvPicPr>
            <a:picLocks noChangeAspect="1"/>
          </p:cNvPicPr>
          <p:nvPr/>
        </p:nvPicPr>
        <p:blipFill>
          <a:blip r:embed="rId11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1" name="Image" descr="Image"/>
          <p:cNvPicPr>
            <a:picLocks noChangeAspect="1"/>
          </p:cNvPicPr>
          <p:nvPr/>
        </p:nvPicPr>
        <p:blipFill>
          <a:blip r:embed="rId12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2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3" name="Image" descr="Image"/>
          <p:cNvPicPr>
            <a:picLocks noChangeAspect="1"/>
          </p:cNvPicPr>
          <p:nvPr/>
        </p:nvPicPr>
        <p:blipFill>
          <a:blip r:embed="rId14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4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5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6" name="Image" descr="Image"/>
          <p:cNvPicPr>
            <a:picLocks noChangeAspect="1"/>
          </p:cNvPicPr>
          <p:nvPr/>
        </p:nvPicPr>
        <p:blipFill>
          <a:blip r:embed="rId17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7" name="1*dr3pZsLJg28gKwq0MXp1Mg.png" descr="1*dr3pZsLJg28gKwq0MXp1Mg.png"/>
          <p:cNvPicPr>
            <a:picLocks noChangeAspect="1"/>
          </p:cNvPicPr>
          <p:nvPr/>
        </p:nvPicPr>
        <p:blipFill>
          <a:blip r:embed="rId18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8" name="keras-logo-2018-large-1200.png" descr="keras-logo-2018-large-120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289" name="4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2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3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5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6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00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297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298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299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01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02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EasyQC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>
                <a:solidFill>
                  <a:srgbClr val="374556"/>
                </a:solidFill>
              </a:rPr>
              <a:t> </a:t>
            </a:r>
            <a:endParaRPr sz="1200">
              <a:solidFill>
                <a:srgbClr val="374556"/>
              </a:solidFill>
            </a:endParaRPr>
          </a:p>
        </p:txBody>
      </p:sp>
      <p:sp>
        <p:nvSpPr>
          <p:cNvPr id="2303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04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305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EasyStrata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>
                <a:solidFill>
                  <a:srgbClr val="374556"/>
                </a:solidFill>
              </a:rPr>
              <a:t> </a:t>
            </a:r>
            <a:endParaRPr sz="1200">
              <a:solidFill>
                <a:srgbClr val="374556"/>
              </a:solidFill>
            </a:endParaRPr>
          </a:p>
        </p:txBody>
      </p:sp>
      <p:sp>
        <p:nvSpPr>
          <p:cNvPr id="2306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07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Manhattan and QQ plots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cran.r-project.org</a:t>
            </a:r>
            <a:r>
              <a:rPr u="sng" dirty="0">
                <a:solidFill>
                  <a:srgbClr val="374556"/>
                </a:solidFill>
              </a:rPr>
              <a:t>/web/packages/</a:t>
            </a:r>
            <a:r>
              <a:rPr u="sng" dirty="0" err="1">
                <a:solidFill>
                  <a:srgbClr val="374556"/>
                </a:solidFill>
              </a:rPr>
              <a:t>qqman</a:t>
            </a:r>
            <a:r>
              <a:rPr u="sng" dirty="0">
                <a:solidFill>
                  <a:srgbClr val="374556"/>
                </a:solidFill>
              </a:rPr>
              <a:t>/vignettes/</a:t>
            </a:r>
            <a:r>
              <a:rPr u="sng" dirty="0" err="1">
                <a:solidFill>
                  <a:srgbClr val="374556"/>
                </a:solidFill>
              </a:rPr>
              <a:t>qqman.html</a:t>
            </a:r>
            <a:endParaRPr sz="1200" u="sng" dirty="0">
              <a:solidFill>
                <a:srgbClr val="374556"/>
              </a:solidFill>
            </a:endParaRPr>
          </a:p>
        </p:txBody>
      </p:sp>
      <p:sp>
        <p:nvSpPr>
          <p:cNvPr id="2308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309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310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DESeq2, limma, EdgeR, etc.: </a:t>
            </a:r>
            <a:r>
              <a:rPr u="sng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http://www.bioconductor.org/packages/release/BiocViews.html#___RNASeq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11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12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cran.r-project.org</a:t>
            </a:r>
            <a:r>
              <a:rPr u="sng" dirty="0">
                <a:solidFill>
                  <a:srgbClr val="374556"/>
                </a:solidFill>
              </a:rPr>
              <a:t>/web/packages/e1071/vignettes/</a:t>
            </a:r>
            <a:r>
              <a:rPr u="sng" dirty="0" err="1">
                <a:solidFill>
                  <a:srgbClr val="374556"/>
                </a:solidFill>
              </a:rPr>
              <a:t>svmdoc.pdf</a:t>
            </a:r>
            <a:endParaRPr u="sng" dirty="0">
              <a:solidFill>
                <a:srgbClr val="374556"/>
              </a:solidFill>
            </a:endParaRPr>
          </a:p>
        </p:txBody>
      </p:sp>
      <p:sp>
        <p:nvSpPr>
          <p:cNvPr id="2313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314" name="Image" descr="Image"/>
          <p:cNvPicPr>
            <a:picLocks noChangeAspect="1"/>
          </p:cNvPicPr>
          <p:nvPr/>
        </p:nvPicPr>
        <p:blipFill>
          <a:blip r:embed="rId5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5" name="Image" descr="Image"/>
          <p:cNvPicPr>
            <a:picLocks noChangeAspect="1"/>
          </p:cNvPicPr>
          <p:nvPr/>
        </p:nvPicPr>
        <p:blipFill>
          <a:blip r:embed="rId6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6" name="Image" descr="Image"/>
          <p:cNvPicPr>
            <a:picLocks noChangeAspect="1"/>
          </p:cNvPicPr>
          <p:nvPr/>
        </p:nvPicPr>
        <p:blipFill>
          <a:blip r:embed="rId7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7" name="Image" descr="Image"/>
          <p:cNvPicPr>
            <a:picLocks noChangeAspect="1"/>
          </p:cNvPicPr>
          <p:nvPr/>
        </p:nvPicPr>
        <p:blipFill>
          <a:blip r:embed="rId8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318" name="Image" descr="Image"/>
          <p:cNvPicPr>
            <a:picLocks noChangeAspect="1"/>
          </p:cNvPicPr>
          <p:nvPr/>
        </p:nvPicPr>
        <p:blipFill>
          <a:blip r:embed="rId9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319" name="Image" descr="Image"/>
          <p:cNvPicPr>
            <a:picLocks noChangeAspect="1"/>
          </p:cNvPicPr>
          <p:nvPr/>
        </p:nvPicPr>
        <p:blipFill>
          <a:blip r:embed="rId10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0" name="Image" descr="Image"/>
          <p:cNvPicPr>
            <a:picLocks noChangeAspect="1"/>
          </p:cNvPicPr>
          <p:nvPr/>
        </p:nvPicPr>
        <p:blipFill>
          <a:blip r:embed="rId11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1" name="Image" descr="Image"/>
          <p:cNvPicPr>
            <a:picLocks noChangeAspect="1"/>
          </p:cNvPicPr>
          <p:nvPr/>
        </p:nvPicPr>
        <p:blipFill>
          <a:blip r:embed="rId12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322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3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RforProteomics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</a:rPr>
              <a:t>http://</a:t>
            </a:r>
            <a:r>
              <a:rPr u="sng" dirty="0" err="1">
                <a:solidFill>
                  <a:srgbClr val="374556"/>
                </a:solidFill>
              </a:rPr>
              <a:t>www.bioconductor.org</a:t>
            </a:r>
            <a:r>
              <a:rPr u="sng" dirty="0">
                <a:solidFill>
                  <a:srgbClr val="374556"/>
                </a:solidFill>
              </a:rPr>
              <a:t>/packages/release/</a:t>
            </a:r>
            <a:r>
              <a:rPr u="sng" dirty="0" err="1">
                <a:solidFill>
                  <a:srgbClr val="374556"/>
                </a:solidFill>
              </a:rPr>
              <a:t>BiocViews.html#___Proteomics</a:t>
            </a:r>
            <a:endParaRPr u="sng" dirty="0">
              <a:solidFill>
                <a:srgbClr val="374556"/>
              </a:solidFill>
            </a:endParaRPr>
          </a:p>
          <a:p>
            <a:pPr>
              <a:defRPr sz="1800"/>
            </a:pPr>
            <a:r>
              <a:rPr u="sng" dirty="0" err="1">
                <a:solidFill>
                  <a:srgbClr val="374556"/>
                </a:solidFill>
              </a:rPr>
              <a:t>RforProteomics.html</a:t>
            </a:r>
            <a:r>
              <a:rPr lang="en-US" u="sng" dirty="0">
                <a:solidFill>
                  <a:srgbClr val="374556"/>
                </a:solidFill>
              </a:rPr>
              <a:t> </a:t>
            </a:r>
            <a:endParaRPr u="sng" dirty="0">
              <a:solidFill>
                <a:srgbClr val="374556"/>
              </a:solidFill>
            </a:endParaRPr>
          </a:p>
        </p:txBody>
      </p:sp>
      <p:pic>
        <p:nvPicPr>
          <p:cNvPr id="2324" name="pmic8083-fig-0008-m.jpg" descr="pmic8083-fig-0008-m.jpg"/>
          <p:cNvPicPr>
            <a:picLocks noChangeAspect="1"/>
          </p:cNvPicPr>
          <p:nvPr/>
        </p:nvPicPr>
        <p:blipFill>
          <a:blip r:embed="rId13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325" name="pmic8083-fig-0008-m.jpg" descr="pmic8083-fig-0008-m.jpg"/>
          <p:cNvPicPr>
            <a:picLocks noChangeAspect="1"/>
          </p:cNvPicPr>
          <p:nvPr/>
        </p:nvPicPr>
        <p:blipFill>
          <a:blip r:embed="rId13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326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27" name="4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33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330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331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32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34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335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336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337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338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339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0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1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2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3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4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46" name="1*dr3pZsLJg28gKwq0MXp1Mg.png" descr="1*dr3pZsLJg28gKwq0MXp1Mg.png"/>
          <p:cNvPicPr>
            <a:picLocks noChangeAspect="1"/>
          </p:cNvPicPr>
          <p:nvPr/>
        </p:nvPicPr>
        <p:blipFill>
          <a:blip r:embed="rId3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7" name="keras-logo-2018-large-1200.png" descr="keras-logo-2018-large-1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348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49" name="probabilistic-language-stan.jpg" descr="probabilistic-language-stan.jpg"/>
          <p:cNvPicPr>
            <a:picLocks noChangeAspect="1"/>
          </p:cNvPicPr>
          <p:nvPr/>
        </p:nvPicPr>
        <p:blipFill>
          <a:blip r:embed="rId5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0" name="probabilistic-language-stan.jpg" descr="probabilistic-language-stan.jpg"/>
          <p:cNvPicPr>
            <a:picLocks noChangeAspect="1"/>
          </p:cNvPicPr>
          <p:nvPr/>
        </p:nvPicPr>
        <p:blipFill>
          <a:blip r:embed="rId5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351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2" name="06_tabsets.png" descr="06_tabsets.png"/>
          <p:cNvPicPr>
            <a:picLocks noChangeAspect="1"/>
          </p:cNvPicPr>
          <p:nvPr/>
        </p:nvPicPr>
        <p:blipFill>
          <a:blip r:embed="rId6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3" name="06_tabsets.png" descr="06_tabsets.png"/>
          <p:cNvPicPr>
            <a:picLocks noChangeAspect="1"/>
          </p:cNvPicPr>
          <p:nvPr/>
        </p:nvPicPr>
        <p:blipFill>
          <a:blip r:embed="rId6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4" name="flat,750x1000,075,f.u2.jpg" descr="flat,750x1000,075,f.u2.jpg"/>
          <p:cNvPicPr>
            <a:picLocks noChangeAspect="1"/>
          </p:cNvPicPr>
          <p:nvPr/>
        </p:nvPicPr>
        <p:blipFill>
          <a:blip r:embed="rId7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355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356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7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8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358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https://github.com/briandconnelly/pushoverr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359" name="07 Brands service pages-22_0.png" descr="07 Brands service pages-22_0.png"/>
          <p:cNvPicPr>
            <a:picLocks noChangeAspect="1"/>
          </p:cNvPicPr>
          <p:nvPr/>
        </p:nvPicPr>
        <p:blipFill>
          <a:blip r:embed="rId10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https://mc-stan.org/users/interfaces/rstan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1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2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https://plotly-r.com/d-charts.html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3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64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5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365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66" name="view_follow.gif" descr="view_follow.gif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367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9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0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1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2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https://gganimate.com/articles/gganimate.html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73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374" name="McMOhuQ.png" descr="McMOhuQ.png"/>
          <p:cNvPicPr>
            <a:picLocks noChangeAspect="1"/>
          </p:cNvPicPr>
          <p:nvPr/>
        </p:nvPicPr>
        <p:blipFill>
          <a:blip r:embed="rId19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375" name="4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7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8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379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0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381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389" name="Group"/>
          <p:cNvGrpSpPr/>
          <p:nvPr/>
        </p:nvGrpSpPr>
        <p:grpSpPr>
          <a:xfrm>
            <a:off x="7256081" y="3240039"/>
            <a:ext cx="10841271" cy="6260139"/>
            <a:chOff x="0" y="0"/>
            <a:chExt cx="10841270" cy="6260137"/>
          </a:xfrm>
        </p:grpSpPr>
        <p:grpSp>
          <p:nvGrpSpPr>
            <p:cNvPr id="2387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382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3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4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5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6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388" name="aqN005R_460s.jpg" descr="aqN005R_460s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5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2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3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4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6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7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8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99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3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08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09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10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11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2" name="4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3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3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NETWORKING EVENT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970384" y="1826377"/>
            <a:ext cx="12764277" cy="76137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25B48D-030A-EC61-2C84-31CDA51A324A}"/>
              </a:ext>
            </a:extLst>
          </p:cNvPr>
          <p:cNvSpPr/>
          <p:nvPr/>
        </p:nvSpPr>
        <p:spPr>
          <a:xfrm>
            <a:off x="1847462" y="3980787"/>
            <a:ext cx="3974841" cy="1951050"/>
          </a:xfrm>
          <a:prstGeom prst="rect">
            <a:avLst/>
          </a:prstGeom>
          <a:solidFill>
            <a:srgbClr val="92D05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CE184-BA5C-FB62-8131-B9B13B02E3DB}"/>
              </a:ext>
            </a:extLst>
          </p:cNvPr>
          <p:cNvSpPr/>
          <p:nvPr/>
        </p:nvSpPr>
        <p:spPr>
          <a:xfrm>
            <a:off x="1847462" y="6966575"/>
            <a:ext cx="3974841" cy="1951050"/>
          </a:xfrm>
          <a:prstGeom prst="rect">
            <a:avLst/>
          </a:prstGeom>
          <a:solidFill>
            <a:srgbClr val="00B0F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You do NOT have to “chose” between…">
            <a:extLst>
              <a:ext uri="{FF2B5EF4-FFF2-40B4-BE49-F238E27FC236}">
                <a16:creationId xmlns:a16="http://schemas.microsoft.com/office/drawing/2014/main" id="{9BC6C1A4-3315-57CA-9E03-82D554E508C7}"/>
              </a:ext>
            </a:extLst>
          </p:cNvPr>
          <p:cNvSpPr txBox="1"/>
          <p:nvPr/>
        </p:nvSpPr>
        <p:spPr>
          <a:xfrm>
            <a:off x="6795861" y="41618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Topic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chromatin organization, cardiovascular disease</a:t>
            </a:r>
            <a:endParaRPr dirty="0"/>
          </a:p>
        </p:txBody>
      </p:sp>
      <p:sp>
        <p:nvSpPr>
          <p:cNvPr id="6" name="You do NOT have to “chose” between…">
            <a:extLst>
              <a:ext uri="{FF2B5EF4-FFF2-40B4-BE49-F238E27FC236}">
                <a16:creationId xmlns:a16="http://schemas.microsoft.com/office/drawing/2014/main" id="{55DC46D5-8A99-516B-5BF3-AEBF0F17EDE8}"/>
              </a:ext>
            </a:extLst>
          </p:cNvPr>
          <p:cNvSpPr txBox="1"/>
          <p:nvPr/>
        </p:nvSpPr>
        <p:spPr>
          <a:xfrm>
            <a:off x="6795861" y="69665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Technique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</a:t>
            </a:r>
            <a:r>
              <a:rPr lang="en-US" dirty="0" err="1"/>
              <a:t>RNAseq</a:t>
            </a:r>
            <a:r>
              <a:rPr lang="en-US" dirty="0"/>
              <a:t>, mass spectrometry</a:t>
            </a:r>
            <a:endParaRPr dirty="0"/>
          </a:p>
        </p:txBody>
      </p:sp>
      <p:pic>
        <p:nvPicPr>
          <p:cNvPr id="8" name="Picture 7" descr="Close-up of beer tasting flight">
            <a:extLst>
              <a:ext uri="{FF2B5EF4-FFF2-40B4-BE49-F238E27FC236}">
                <a16:creationId xmlns:a16="http://schemas.microsoft.com/office/drawing/2014/main" id="{A60D03B3-6236-4A29-4AA3-4CAE84DD31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747" y="4891317"/>
            <a:ext cx="6600482" cy="4406173"/>
          </a:xfrm>
          <a:prstGeom prst="roundRect">
            <a:avLst/>
          </a:prstGeom>
        </p:spPr>
      </p:pic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2012130" y="2482954"/>
            <a:ext cx="512354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Tags</a:t>
            </a:r>
          </a:p>
        </p:txBody>
      </p:sp>
      <p:sp>
        <p:nvSpPr>
          <p:cNvPr id="10" name="You do NOT have to “chose” between…">
            <a:extLst>
              <a:ext uri="{FF2B5EF4-FFF2-40B4-BE49-F238E27FC236}">
                <a16:creationId xmlns:a16="http://schemas.microsoft.com/office/drawing/2014/main" id="{2E46B008-EEE9-A3E6-775C-A1A4F6AB318E}"/>
              </a:ext>
            </a:extLst>
          </p:cNvPr>
          <p:cNvSpPr txBox="1"/>
          <p:nvPr/>
        </p:nvSpPr>
        <p:spPr>
          <a:xfrm>
            <a:off x="16175747" y="2901005"/>
            <a:ext cx="512354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dirty="0">
                <a:solidFill>
                  <a:srgbClr val="FFFFFF"/>
                </a:solidFill>
              </a:rPr>
              <a:t>Just outside!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87930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4"/>
            <a:ext cx="24377648" cy="12123575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da-DK"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HEADS EVENTS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1054229" y="1866031"/>
            <a:ext cx="22300163" cy="410789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5191471" y="2206688"/>
            <a:ext cx="13988358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We want to hear from you!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8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What type of event(s) are you interested in?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0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https://ucph.padlet.org/henrikezschach1/headsevents</a:t>
            </a:r>
          </a:p>
        </p:txBody>
      </p:sp>
      <p:pic>
        <p:nvPicPr>
          <p:cNvPr id="12" name="Picture 11" descr="People clapping">
            <a:extLst>
              <a:ext uri="{FF2B5EF4-FFF2-40B4-BE49-F238E27FC236}">
                <a16:creationId xmlns:a16="http://schemas.microsoft.com/office/drawing/2014/main" id="{82092A86-B21C-9FDE-C88D-7CC330B780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64" y="6650941"/>
            <a:ext cx="6517303" cy="4344869"/>
          </a:xfrm>
          <a:prstGeom prst="roundRect">
            <a:avLst/>
          </a:prstGeom>
        </p:spPr>
      </p:pic>
      <p:pic>
        <p:nvPicPr>
          <p:cNvPr id="14" name="Picture 13" descr="People in meeting">
            <a:extLst>
              <a:ext uri="{FF2B5EF4-FFF2-40B4-BE49-F238E27FC236}">
                <a16:creationId xmlns:a16="http://schemas.microsoft.com/office/drawing/2014/main" id="{0294B8BB-6429-D741-98F8-29F54D62E5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1" t="27227" r="13059"/>
          <a:stretch/>
        </p:blipFill>
        <p:spPr>
          <a:xfrm>
            <a:off x="16761826" y="6608524"/>
            <a:ext cx="6517303" cy="4268797"/>
          </a:xfrm>
          <a:prstGeom prst="roundRect">
            <a:avLst/>
          </a:prstGeom>
        </p:spPr>
      </p:pic>
      <p:pic>
        <p:nvPicPr>
          <p:cNvPr id="16" name="Picture 15" descr="Two smiling people looking at tablet">
            <a:extLst>
              <a:ext uri="{FF2B5EF4-FFF2-40B4-BE49-F238E27FC236}">
                <a16:creationId xmlns:a16="http://schemas.microsoft.com/office/drawing/2014/main" id="{D1F21B94-7B92-476B-1FD1-08B2A6E8ED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15917" r="3828" b="1554"/>
          <a:stretch/>
        </p:blipFill>
        <p:spPr>
          <a:xfrm>
            <a:off x="8898370" y="6650941"/>
            <a:ext cx="7004560" cy="43222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90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20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17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8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19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1" name="5"/>
          <p:cNvSpPr txBox="1"/>
          <p:nvPr/>
        </p:nvSpPr>
        <p:spPr>
          <a:xfrm>
            <a:off x="374649" y="13061950"/>
            <a:ext cx="413743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4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5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29" name="Group"/>
          <p:cNvGrpSpPr/>
          <p:nvPr/>
        </p:nvGrpSpPr>
        <p:grpSpPr>
          <a:xfrm>
            <a:off x="16841623" y="6671938"/>
            <a:ext cx="1613099" cy="1652297"/>
            <a:chOff x="0" y="-28817"/>
            <a:chExt cx="1613098" cy="1652295"/>
          </a:xfrm>
        </p:grpSpPr>
        <p:sp>
          <p:nvSpPr>
            <p:cNvPr id="226" name="Oval"/>
            <p:cNvSpPr/>
            <p:nvPr/>
          </p:nvSpPr>
          <p:spPr>
            <a:xfrm>
              <a:off x="0" y="33156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7" name="Oval"/>
            <p:cNvSpPr/>
            <p:nvPr/>
          </p:nvSpPr>
          <p:spPr>
            <a:xfrm>
              <a:off x="356490" y="79327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8" name="R"/>
            <p:cNvSpPr txBox="1"/>
            <p:nvPr/>
          </p:nvSpPr>
          <p:spPr>
            <a:xfrm>
              <a:off x="411583" y="-28818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39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0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1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2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3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4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5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7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8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49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0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4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5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7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8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51" name="excel-3-xxl.png" descr="excel-3-xx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4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2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3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55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58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56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7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61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59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4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2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3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67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65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6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68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9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3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1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2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6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4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5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77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8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0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81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2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3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4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85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86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87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88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89" name="Cells are mutable - ‘bad’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Cells are mutable - ‘bad’</a:t>
            </a:r>
          </a:p>
        </p:txBody>
      </p:sp>
      <p:sp>
        <p:nvSpPr>
          <p:cNvPr id="290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1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2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295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3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4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296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7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299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0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4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2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3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7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05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6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1" animBg="1" advAuto="0"/>
      <p:bldP spid="255" grpId="2" animBg="1" advAuto="0"/>
      <p:bldP spid="258" grpId="14" animBg="1" advAuto="0"/>
      <p:bldP spid="261" grpId="15" animBg="1" advAuto="0"/>
      <p:bldP spid="264" grpId="19" animBg="1" advAuto="0"/>
      <p:bldP spid="267" grpId="20" animBg="1" advAuto="0"/>
      <p:bldP spid="270" grpId="5" animBg="1" advAuto="0"/>
      <p:bldP spid="273" grpId="6" animBg="1" advAuto="0"/>
      <p:bldP spid="276" grpId="9" animBg="1" advAuto="0"/>
      <p:bldP spid="279" grpId="10" animBg="1" advAuto="0"/>
      <p:bldP spid="280" grpId="4" animBg="1" advAuto="0"/>
      <p:bldP spid="281" grpId="3" animBg="1" advAuto="0"/>
      <p:bldP spid="282" grpId="8" animBg="1" advAuto="0"/>
      <p:bldP spid="283" grpId="7" animBg="1" advAuto="0"/>
      <p:bldP spid="284" grpId="13" animBg="1" advAuto="0"/>
      <p:bldP spid="285" grpId="12" animBg="1" advAuto="0"/>
      <p:bldP spid="286" grpId="17" animBg="1" advAuto="0"/>
      <p:bldP spid="287" grpId="18" animBg="1" advAuto="0"/>
      <p:bldP spid="288" grpId="22" animBg="1" advAuto="0"/>
      <p:bldP spid="289" grpId="21" animBg="1" advAuto="0"/>
      <p:bldP spid="291" grpId="27" animBg="1" advAuto="0"/>
      <p:bldP spid="292" grpId="26" animBg="1" advAuto="0"/>
      <p:bldP spid="295" grpId="25" animBg="1" advAuto="0"/>
      <p:bldP spid="298" grpId="23" animBg="1" advAuto="0"/>
      <p:bldP spid="301" grpId="24" animBg="1" advAuto="0"/>
      <p:bldP spid="304" grpId="11" animBg="1" advAuto="0"/>
      <p:bldP spid="307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09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10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11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3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4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1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2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3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4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5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26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31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8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9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0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2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3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4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5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36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37" name="rmarkdown.png" descr="rmarkdown.png"/>
          <p:cNvPicPr>
            <a:picLocks noChangeAspect="1"/>
          </p:cNvPicPr>
          <p:nvPr/>
        </p:nvPicPr>
        <p:blipFill>
          <a:blip r:embed="rId5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38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9" name="STATISTICS IN R"/>
          <p:cNvSpPr txBox="1"/>
          <p:nvPr/>
        </p:nvSpPr>
        <p:spPr>
          <a:xfrm>
            <a:off x="10206246" y="12632517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/>
              <a:t>APPLIED </a:t>
            </a:r>
            <a:r>
              <a:rPr dirty="0"/>
              <a:t>STATISTICS IN R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10708095" y="11375802"/>
            <a:ext cx="2989869" cy="1128300"/>
            <a:chOff x="0" y="0"/>
            <a:chExt cx="2989868" cy="1128299"/>
          </a:xfrm>
        </p:grpSpPr>
        <p:sp>
          <p:nvSpPr>
            <p:cNvPr id="352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6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7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"/>
          <p:cNvSpPr/>
          <p:nvPr/>
        </p:nvSpPr>
        <p:spPr>
          <a:xfrm>
            <a:off x="11875463" y="3571"/>
            <a:ext cx="10925559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3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0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61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2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4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5" name="7"/>
          <p:cNvSpPr txBox="1"/>
          <p:nvPr/>
        </p:nvSpPr>
        <p:spPr>
          <a:xfrm>
            <a:off x="380801" y="12994910"/>
            <a:ext cx="413527" cy="140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6" name="DAY 1: Holst aud."/>
          <p:cNvSpPr txBox="1"/>
          <p:nvPr/>
        </p:nvSpPr>
        <p:spPr>
          <a:xfrm>
            <a:off x="2137734" y="5595963"/>
            <a:ext cx="5126349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1:</a:t>
            </a:r>
            <a:r>
              <a:rPr lang="en-US" dirty="0"/>
              <a:t> 29.01.30. </a:t>
            </a:r>
            <a:r>
              <a:rPr lang="en-US" dirty="0" err="1"/>
              <a:t>Aud</a:t>
            </a:r>
            <a:r>
              <a:rPr lang="en-US" dirty="0"/>
              <a:t> Mini 1</a:t>
            </a:r>
            <a:endParaRPr sz="1200" dirty="0"/>
          </a:p>
        </p:txBody>
      </p:sp>
      <p:sp>
        <p:nvSpPr>
          <p:cNvPr id="367" name="DAY 2: Holst aud."/>
          <p:cNvSpPr txBox="1"/>
          <p:nvPr/>
        </p:nvSpPr>
        <p:spPr>
          <a:xfrm>
            <a:off x="12148952" y="5609479"/>
            <a:ext cx="3311374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 2: Holst aud.</a:t>
            </a:r>
            <a:r>
              <a:rPr sz="1200"/>
              <a:t> </a:t>
            </a:r>
          </a:p>
        </p:txBody>
      </p:sp>
      <p:sp>
        <p:nvSpPr>
          <p:cNvPr id="368" name="DATES: 14-11 &amp; 15-11, 2023"/>
          <p:cNvSpPr txBox="1"/>
          <p:nvPr/>
        </p:nvSpPr>
        <p:spPr>
          <a:xfrm>
            <a:off x="2138945" y="4240316"/>
            <a:ext cx="4715980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DATES: </a:t>
            </a:r>
            <a:r>
              <a:rPr lang="en-US" b="0" dirty="0"/>
              <a:t>4-03</a:t>
            </a:r>
            <a:r>
              <a:rPr b="0" dirty="0"/>
              <a:t> &amp; 5-</a:t>
            </a:r>
            <a:r>
              <a:rPr lang="en-US" b="0" dirty="0"/>
              <a:t>03</a:t>
            </a:r>
            <a:r>
              <a:rPr b="0" dirty="0"/>
              <a:t>, 202</a:t>
            </a:r>
            <a:r>
              <a:rPr lang="en-US" b="0" dirty="0"/>
              <a:t>4</a:t>
            </a:r>
            <a:endParaRPr b="0" dirty="0"/>
          </a:p>
        </p:txBody>
      </p:sp>
      <p:sp>
        <p:nvSpPr>
          <p:cNvPr id="369" name="PLACE: Faculty of Health and Medical Sciences, Panum, Blegdamsvej 3B, 2200 København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Blegdamsvej 3B, 2200 København</a:t>
            </a:r>
          </a:p>
        </p:txBody>
      </p:sp>
      <p:sp>
        <p:nvSpPr>
          <p:cNvPr id="370" name="08:30 - Installation Issues &amp; Coffee…"/>
          <p:cNvSpPr txBox="1"/>
          <p:nvPr/>
        </p:nvSpPr>
        <p:spPr>
          <a:xfrm>
            <a:off x="2094644" y="6954336"/>
            <a:ext cx="6016399" cy="5130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Introduction to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10:00 - Rstudio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10:45 -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11:00 - Tidyverse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Rmarkdown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15:15 - Rmarkdown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Q&amp;A - See you tomorrow</a:t>
            </a:r>
          </a:p>
        </p:txBody>
      </p:sp>
      <p:sp>
        <p:nvSpPr>
          <p:cNvPr id="371" name="08:30 - Coffee…"/>
          <p:cNvSpPr txBox="1"/>
          <p:nvPr/>
        </p:nvSpPr>
        <p:spPr>
          <a:xfrm>
            <a:off x="12154947" y="6954685"/>
            <a:ext cx="6466459" cy="518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ggplot2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ggplot2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</a:t>
            </a:r>
            <a:r>
              <a:rPr lang="en-DK" dirty="0"/>
              <a:t>- </a:t>
            </a:r>
            <a:r>
              <a:rPr lang="en-GB" dirty="0"/>
              <a:t>Applied </a:t>
            </a:r>
            <a:r>
              <a:rPr dirty="0"/>
              <a:t>Statistics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en-DK" dirty="0"/>
              <a:t>- </a:t>
            </a:r>
            <a:r>
              <a:rPr lang="en-GB" dirty="0"/>
              <a:t>Applied </a:t>
            </a:r>
            <a:r>
              <a:rPr dirty="0"/>
              <a:t>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Course Evaluation &amp;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Other cool things in R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15:00 </a:t>
            </a:r>
            <a:r>
              <a:rPr lang="da-DK" dirty="0"/>
              <a:t>-</a:t>
            </a:r>
            <a:r>
              <a:rPr lang="en-US" dirty="0"/>
              <a:t> Basic Data Analysis Exercise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Wrap up</a:t>
            </a:r>
          </a:p>
        </p:txBody>
      </p:sp>
      <p:sp>
        <p:nvSpPr>
          <p:cNvPr id="372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90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5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91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5" name="Group"/>
          <p:cNvGrpSpPr/>
          <p:nvPr/>
        </p:nvGrpSpPr>
        <p:grpSpPr>
          <a:xfrm>
            <a:off x="7341378" y="1269836"/>
            <a:ext cx="10532301" cy="3789415"/>
            <a:chOff x="0" y="69892"/>
            <a:chExt cx="10532300" cy="3789413"/>
          </a:xfrm>
        </p:grpSpPr>
        <p:sp>
          <p:nvSpPr>
            <p:cNvPr id="392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3" name="FROM EXCEL TO R"/>
            <p:cNvSpPr txBox="1"/>
            <p:nvPr/>
          </p:nvSpPr>
          <p:spPr>
            <a:xfrm>
              <a:off x="2362209" y="69892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4" name="Line"/>
            <p:cNvSpPr/>
            <p:nvPr/>
          </p:nvSpPr>
          <p:spPr>
            <a:xfrm>
              <a:off x="123798" y="354020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9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6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7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8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00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1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4204</TotalTime>
  <Words>5092</Words>
  <Application>Microsoft Office PowerPoint</Application>
  <PresentationFormat>Custom</PresentationFormat>
  <Paragraphs>1031</Paragraphs>
  <Slides>51</Slides>
  <Notes>51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Calibri</vt:lpstr>
      <vt:lpstr>Calibri Light</vt:lpstr>
      <vt:lpstr>Courier</vt:lpstr>
      <vt:lpstr>Helvetica</vt:lpstr>
      <vt:lpstr>Lucida Grande</vt:lpstr>
      <vt:lpstr>Roboto-Medium</vt:lpstr>
      <vt:lpstr>Times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Henrike Zschach</cp:lastModifiedBy>
  <cp:revision>41</cp:revision>
  <dcterms:modified xsi:type="dcterms:W3CDTF">2024-02-26T11:53:40Z</dcterms:modified>
</cp:coreProperties>
</file>